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sldIdLst>
    <p:sldId id="256" r:id="rId4"/>
    <p:sldId id="301" r:id="rId5"/>
    <p:sldId id="302" r:id="rId6"/>
    <p:sldId id="266" r:id="rId7"/>
    <p:sldId id="350" r:id="rId8"/>
    <p:sldId id="351" r:id="rId9"/>
    <p:sldId id="352" r:id="rId10"/>
    <p:sldId id="294" r:id="rId11"/>
    <p:sldId id="269" r:id="rId12"/>
    <p:sldId id="263" r:id="rId13"/>
    <p:sldId id="353" r:id="rId14"/>
    <p:sldId id="331" r:id="rId15"/>
    <p:sldId id="297" r:id="rId16"/>
    <p:sldId id="298" r:id="rId17"/>
    <p:sldId id="288" r:id="rId18"/>
    <p:sldId id="29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744" userDrawn="1">
          <p15:clr>
            <a:srgbClr val="A4A3A4"/>
          </p15:clr>
        </p15:guide>
        <p15:guide id="4"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S Lorianne M * HECC" initials="ELM*H" lastIdx="1" clrIdx="0">
    <p:extLst>
      <p:ext uri="{19B8F6BF-5375-455C-9EA6-DF929625EA0E}">
        <p15:presenceInfo xmlns:p15="http://schemas.microsoft.com/office/powerpoint/2012/main" userId="S-1-5-21-1716519713-1322901394-3601925403-2833" providerId="AD"/>
      </p:ext>
    </p:extLst>
  </p:cmAuthor>
  <p:cmAuthor id="2" name="ELLIS Lorianne M * HECC" initials="ELM*H [2]" lastIdx="19" clrIdx="1">
    <p:extLst>
      <p:ext uri="{19B8F6BF-5375-455C-9EA6-DF929625EA0E}">
        <p15:presenceInfo xmlns:p15="http://schemas.microsoft.com/office/powerpoint/2012/main" userId="S::Lorianne.M.Ellis@hecc.oregon.gov::f5bce2f4-3ac4-4c74-bf73-94a6ccf2c196" providerId="AD"/>
      </p:ext>
    </p:extLst>
  </p:cmAuthor>
  <p:cmAuthor id="3" name="REESER Kurt *HECC" initials="RK*" lastIdx="2" clrIdx="2">
    <p:extLst>
      <p:ext uri="{19B8F6BF-5375-455C-9EA6-DF929625EA0E}">
        <p15:presenceInfo xmlns:p15="http://schemas.microsoft.com/office/powerpoint/2012/main" userId="REESER Kurt *HEC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17A94"/>
    <a:srgbClr val="5E8AB4"/>
    <a:srgbClr val="C0E1ED"/>
    <a:srgbClr val="1A476E"/>
    <a:srgbClr val="8B0C23"/>
    <a:srgbClr val="528173"/>
    <a:srgbClr val="366470"/>
    <a:srgbClr val="FFC425"/>
    <a:srgbClr val="6E9E75"/>
    <a:srgbClr val="F7DB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8" autoAdjust="0"/>
    <p:restoredTop sz="88804" autoAdjust="0"/>
  </p:normalViewPr>
  <p:slideViewPr>
    <p:cSldViewPr snapToGrid="0" showGuides="1">
      <p:cViewPr varScale="1">
        <p:scale>
          <a:sx n="72" d="100"/>
          <a:sy n="72" d="100"/>
        </p:scale>
        <p:origin x="706" y="58"/>
      </p:cViewPr>
      <p:guideLst>
        <p:guide orient="horz" pos="3744"/>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D6ECA0-89F3-4750-9FC7-9EB950102C06}" type="datetimeFigureOut">
              <a:rPr lang="en-US" smtClean="0"/>
              <a:t>10/11/2024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3AA7B4-90AA-494E-B684-F5CA56736B59}" type="slidenum">
              <a:rPr lang="en-US" smtClean="0"/>
              <a:t>‹#›</a:t>
            </a:fld>
            <a:endParaRPr lang="en-US"/>
          </a:p>
        </p:txBody>
      </p:sp>
    </p:spTree>
    <p:extLst>
      <p:ext uri="{BB962C8B-B14F-4D97-AF65-F5344CB8AC3E}">
        <p14:creationId xmlns:p14="http://schemas.microsoft.com/office/powerpoint/2010/main" val="371994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regonstudentaid.gov/media/ahnegqyh/ddpso_application2020.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oregonstudentaid.gov/fafsa-orsa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3AA7B4-90AA-494E-B684-F5CA56736B59}" type="slidenum">
              <a:rPr lang="en-US" smtClean="0"/>
              <a:t>1</a:t>
            </a:fld>
            <a:endParaRPr lang="en-US"/>
          </a:p>
        </p:txBody>
      </p:sp>
    </p:spTree>
    <p:extLst>
      <p:ext uri="{BB962C8B-B14F-4D97-AF65-F5344CB8AC3E}">
        <p14:creationId xmlns:p14="http://schemas.microsoft.com/office/powerpoint/2010/main" val="3829032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Notes: </a:t>
            </a:r>
          </a:p>
          <a:p>
            <a:pPr marL="0" marR="0">
              <a:spcBef>
                <a:spcPts val="0"/>
              </a:spcBef>
              <a:spcAft>
                <a:spcPts val="675"/>
              </a:spcAft>
            </a:pPr>
            <a:r>
              <a:rPr lang="en-US" sz="1800" dirty="0">
                <a:solidFill>
                  <a:srgbClr val="000000"/>
                </a:solidFill>
                <a:effectLst/>
                <a:latin typeface="Georgia" panose="02040502050405020303" pitchFamily="18" charset="0"/>
                <a:ea typeface="Calibri" panose="020F0502020204030204" pitchFamily="34" charset="0"/>
              </a:rPr>
              <a:t>2023-2024 Was A Successful Year for ASPIRE</a:t>
            </a:r>
          </a:p>
          <a:p>
            <a:pPr marL="0" marR="0">
              <a:spcBef>
                <a:spcPts val="0"/>
              </a:spcBef>
              <a:spcAft>
                <a:spcPts val="675"/>
              </a:spcAft>
            </a:pPr>
            <a:endParaRPr lang="en-US" sz="1800" dirty="0">
              <a:solidFill>
                <a:srgbClr val="000000"/>
              </a:solidFill>
              <a:effectLst/>
              <a:latin typeface="Georgia" panose="02040502050405020303" pitchFamily="18" charset="0"/>
              <a:ea typeface="Calibri" panose="020F0502020204030204" pitchFamily="34" charset="0"/>
            </a:endParaRPr>
          </a:p>
          <a:p>
            <a:pPr marL="0" marR="0">
              <a:spcBef>
                <a:spcPts val="0"/>
              </a:spcBef>
              <a:spcAft>
                <a:spcPts val="675"/>
              </a:spcAft>
            </a:pPr>
            <a:r>
              <a:rPr lang="en-US" sz="1800" dirty="0">
                <a:solidFill>
                  <a:srgbClr val="000000"/>
                </a:solidFill>
                <a:effectLst/>
                <a:latin typeface="Georgia" panose="02040502050405020303" pitchFamily="18" charset="0"/>
                <a:ea typeface="Calibri" panose="020F0502020204030204" pitchFamily="34" charset="0"/>
              </a:rPr>
              <a:t>The ASPIRE program had a remarkable year last year, expanding to 182 high schools, middle schools, and community-based organizations across 31 counties statewide, adding 20 new sites. Many of these new ASPIRE locations are situated in rural and underserved communities, enhancing access to career and college readiness services.</a:t>
            </a:r>
          </a:p>
          <a:p>
            <a:pPr marL="0" marR="0">
              <a:spcBef>
                <a:spcPts val="0"/>
              </a:spcBef>
              <a:spcAft>
                <a:spcPts val="675"/>
              </a:spcAft>
            </a:pPr>
            <a:endParaRPr lang="en-US" sz="1800" dirty="0">
              <a:solidFill>
                <a:srgbClr val="000000"/>
              </a:solidFill>
              <a:effectLst/>
              <a:latin typeface="Georgia" panose="02040502050405020303" pitchFamily="18" charset="0"/>
              <a:ea typeface="Calibri" panose="020F0502020204030204" pitchFamily="34" charset="0"/>
            </a:endParaRPr>
          </a:p>
          <a:p>
            <a:pPr marL="0" marR="0">
              <a:spcBef>
                <a:spcPts val="0"/>
              </a:spcBef>
              <a:spcAft>
                <a:spcPts val="675"/>
              </a:spcAft>
            </a:pPr>
            <a:r>
              <a:rPr lang="en-US" sz="1800" dirty="0">
                <a:solidFill>
                  <a:srgbClr val="000000"/>
                </a:solidFill>
                <a:effectLst/>
                <a:latin typeface="Georgia" panose="02040502050405020303" pitchFamily="18" charset="0"/>
                <a:ea typeface="Calibri" panose="020F0502020204030204" pitchFamily="34" charset="0"/>
              </a:rPr>
              <a:t>Last year, ASPIRE sites hosted approximately 1,125 financial aid workshops. These workshops covered essential topics such as FAFSA/ORSAA completion, applying for Oregon grants, and completing the OSAC Scholarship application process.</a:t>
            </a:r>
          </a:p>
          <a:p>
            <a:pPr marL="0" marR="0">
              <a:spcBef>
                <a:spcPts val="0"/>
              </a:spcBef>
              <a:spcAft>
                <a:spcPts val="675"/>
              </a:spcAft>
            </a:pPr>
            <a:endParaRPr lang="en-US" sz="1800" dirty="0">
              <a:solidFill>
                <a:srgbClr val="000000"/>
              </a:solidFill>
              <a:effectLst/>
              <a:latin typeface="Georgia" panose="02040502050405020303" pitchFamily="18" charset="0"/>
              <a:ea typeface="Calibri" panose="020F0502020204030204" pitchFamily="34" charset="0"/>
            </a:endParaRPr>
          </a:p>
          <a:p>
            <a:pPr marL="0" marR="0">
              <a:spcBef>
                <a:spcPts val="0"/>
              </a:spcBef>
              <a:spcAft>
                <a:spcPts val="675"/>
              </a:spcAft>
            </a:pPr>
            <a:r>
              <a:rPr lang="en-US" sz="1800" dirty="0">
                <a:solidFill>
                  <a:srgbClr val="000000"/>
                </a:solidFill>
                <a:effectLst/>
                <a:latin typeface="Georgia" panose="02040502050405020303" pitchFamily="18" charset="0"/>
                <a:ea typeface="Calibri" panose="020F0502020204030204" pitchFamily="34" charset="0"/>
              </a:rPr>
              <a:t>Additionally, about 25,000 students benefited from one-on-one or small group mentoring through the ASPIRE program, reflecting a slight increase over the previous year.</a:t>
            </a:r>
          </a:p>
          <a:p>
            <a:pPr marL="0" marR="0">
              <a:spcBef>
                <a:spcPts val="0"/>
              </a:spcBef>
              <a:spcAft>
                <a:spcPts val="675"/>
              </a:spcAft>
            </a:pPr>
            <a:endParaRPr lang="en-US" sz="1800" dirty="0">
              <a:solidFill>
                <a:srgbClr val="000000"/>
              </a:solidFill>
              <a:effectLst/>
              <a:latin typeface="Georgia" panose="02040502050405020303" pitchFamily="18" charset="0"/>
              <a:ea typeface="Calibri" panose="020F0502020204030204" pitchFamily="34" charset="0"/>
            </a:endParaRPr>
          </a:p>
          <a:p>
            <a:pPr marL="0" marR="0">
              <a:spcBef>
                <a:spcPts val="0"/>
              </a:spcBef>
              <a:spcAft>
                <a:spcPts val="675"/>
              </a:spcAft>
            </a:pPr>
            <a:r>
              <a:rPr lang="en-US" sz="1800" dirty="0">
                <a:solidFill>
                  <a:srgbClr val="000000"/>
                </a:solidFill>
                <a:effectLst/>
                <a:latin typeface="Georgia" panose="02040502050405020303" pitchFamily="18" charset="0"/>
                <a:ea typeface="Calibri" panose="020F0502020204030204" pitchFamily="34" charset="0"/>
              </a:rPr>
              <a:t>As ASPIRE continues to evolve to meet student needs, we are seeing an increased focus on supporting students pursuing trade and technical careers. Over 75% of ASPIRE sites hosted events specifically designed for trade-bound students, including workshops on apprenticeships, guest speaker sessions on trade careers, and other related activities.</a:t>
            </a:r>
          </a:p>
        </p:txBody>
      </p:sp>
      <p:sp>
        <p:nvSpPr>
          <p:cNvPr id="4" name="Slide Number Placeholder 3"/>
          <p:cNvSpPr>
            <a:spLocks noGrp="1"/>
          </p:cNvSpPr>
          <p:nvPr>
            <p:ph type="sldNum" sz="quarter" idx="5"/>
          </p:nvPr>
        </p:nvSpPr>
        <p:spPr/>
        <p:txBody>
          <a:bodyPr/>
          <a:lstStyle/>
          <a:p>
            <a:fld id="{CF5A3D93-748B-4AC8-B1BE-8E93ACB29EA3}" type="slidenum">
              <a:rPr lang="en-US" smtClean="0"/>
              <a:t>10</a:t>
            </a:fld>
            <a:endParaRPr lang="en-US"/>
          </a:p>
        </p:txBody>
      </p:sp>
    </p:spTree>
    <p:extLst>
      <p:ext uri="{BB962C8B-B14F-4D97-AF65-F5344CB8AC3E}">
        <p14:creationId xmlns:p14="http://schemas.microsoft.com/office/powerpoint/2010/main" val="440762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Notes: </a:t>
            </a:r>
          </a:p>
          <a:p>
            <a:r>
              <a:rPr lang="en-US" b="1" dirty="0"/>
              <a:t>FAFSA and ORSAA Application Information</a:t>
            </a:r>
            <a:endParaRPr lang="en-US" dirty="0"/>
          </a:p>
          <a:p>
            <a:r>
              <a:rPr lang="en-US" dirty="0"/>
              <a:t>Both the FAFSA and the ORSAA are expected to open in December. Students only need to complete one of these applications:</a:t>
            </a:r>
          </a:p>
          <a:p>
            <a:pPr lvl="1">
              <a:buFont typeface="Arial" panose="020B0604020202020204" pitchFamily="34" charset="0"/>
              <a:buChar char="•"/>
            </a:pPr>
            <a:r>
              <a:rPr lang="en-US" b="1" dirty="0"/>
              <a:t>FAFSA</a:t>
            </a:r>
            <a:r>
              <a:rPr lang="en-US" dirty="0"/>
              <a:t>: For U.S. citizens or eligible non-citizens.</a:t>
            </a:r>
          </a:p>
          <a:p>
            <a:pPr lvl="1">
              <a:buFont typeface="Arial" panose="020B0604020202020204" pitchFamily="34" charset="0"/>
              <a:buChar char="•"/>
            </a:pPr>
            <a:r>
              <a:rPr lang="en-US" b="1" dirty="0"/>
              <a:t>ORSAA</a:t>
            </a:r>
            <a:r>
              <a:rPr lang="en-US" dirty="0"/>
              <a:t>: For undocumented students, as well as those with DACA or TPS status.</a:t>
            </a:r>
          </a:p>
          <a:p>
            <a:r>
              <a:rPr lang="en-US" dirty="0"/>
              <a:t>If you're unsure which application to complete, please use the quiz available on the OregonStudentAid.gov website.</a:t>
            </a:r>
          </a:p>
          <a:p>
            <a:endParaRPr lang="en-US" dirty="0"/>
          </a:p>
          <a:p>
            <a:r>
              <a:rPr lang="en-US" dirty="0"/>
              <a:t>Starting October 1, the Department of Education will release the 2025-26 FAFSA form for testing with a limited group of students and institutions. The full application will be available to all students on or before December 1. The ORSAA is expected to open in December.</a:t>
            </a:r>
          </a:p>
          <a:p>
            <a:endParaRPr lang="en-US" dirty="0"/>
          </a:p>
          <a:p>
            <a:r>
              <a:rPr lang="en-US" dirty="0"/>
              <a:t>To prepare for the FAFSA opening, we encourage students and contributors to create an FSA ID now, as the identity verification process can take between 1 to 3 days.</a:t>
            </a:r>
          </a:p>
          <a:p>
            <a:endParaRPr lang="en-US" dirty="0"/>
          </a:p>
          <a:p>
            <a:r>
              <a:rPr lang="en-US" dirty="0"/>
              <a:t>OSAC is here to support you throughout the FAFSA and ORSAA process. This winter, we will launch training webinars and scheduled virtual help sessions for students and families. Additionally, we encourage sites to sign up for FAFSA Plus+. We will continue to provide timely information through our OSAC newsletters.</a:t>
            </a:r>
          </a:p>
          <a:p>
            <a:pPr marL="0" indent="0">
              <a:buNone/>
            </a:pPr>
            <a:endParaRPr lang="en-US" dirty="0"/>
          </a:p>
        </p:txBody>
      </p:sp>
      <p:sp>
        <p:nvSpPr>
          <p:cNvPr id="4" name="Slide Number Placeholder 3"/>
          <p:cNvSpPr>
            <a:spLocks noGrp="1"/>
          </p:cNvSpPr>
          <p:nvPr>
            <p:ph type="sldNum" sz="quarter" idx="5"/>
          </p:nvPr>
        </p:nvSpPr>
        <p:spPr/>
        <p:txBody>
          <a:bodyPr/>
          <a:lstStyle/>
          <a:p>
            <a:fld id="{CF5A3D93-748B-4AC8-B1BE-8E93ACB29EA3}" type="slidenum">
              <a:rPr lang="en-US" smtClean="0"/>
              <a:t>11</a:t>
            </a:fld>
            <a:endParaRPr lang="en-US"/>
          </a:p>
        </p:txBody>
      </p:sp>
    </p:spTree>
    <p:extLst>
      <p:ext uri="{BB962C8B-B14F-4D97-AF65-F5344CB8AC3E}">
        <p14:creationId xmlns:p14="http://schemas.microsoft.com/office/powerpoint/2010/main" val="1534521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offer a variety of resources to support your needs, including:</a:t>
            </a:r>
          </a:p>
          <a:p>
            <a:endParaRPr lang="en-US" dirty="0"/>
          </a:p>
          <a:p>
            <a:r>
              <a:rPr lang="en-US" b="1" dirty="0"/>
              <a:t>Presentations</a:t>
            </a:r>
          </a:p>
          <a:p>
            <a:r>
              <a:rPr lang="en-US" dirty="0"/>
              <a:t>Our presentation offerings include:  </a:t>
            </a:r>
          </a:p>
          <a:p>
            <a:r>
              <a:rPr lang="en-US" dirty="0"/>
              <a:t>- Finding Funds  </a:t>
            </a:r>
          </a:p>
          <a:p>
            <a:r>
              <a:rPr lang="en-US" dirty="0"/>
              <a:t>- Scholarships 101  </a:t>
            </a:r>
          </a:p>
          <a:p>
            <a:r>
              <a:rPr lang="en-US" dirty="0"/>
              <a:t>- FAFSA/ORSAA Completion  </a:t>
            </a:r>
          </a:p>
          <a:p>
            <a:r>
              <a:rPr lang="en-US" dirty="0"/>
              <a:t>- Options Beyond High School (new this year)  </a:t>
            </a:r>
          </a:p>
          <a:p>
            <a:r>
              <a:rPr lang="en-US" dirty="0"/>
              <a:t>- And more  </a:t>
            </a:r>
          </a:p>
          <a:p>
            <a:endParaRPr lang="en-US" dirty="0"/>
          </a:p>
          <a:p>
            <a:r>
              <a:rPr lang="en-US" b="1" dirty="0"/>
              <a:t>Publications </a:t>
            </a:r>
            <a:r>
              <a:rPr lang="en-US" dirty="0"/>
              <a:t> </a:t>
            </a:r>
          </a:p>
          <a:p>
            <a:r>
              <a:rPr lang="en-US" dirty="0"/>
              <a:t>You can order the following materials:  </a:t>
            </a:r>
          </a:p>
          <a:p>
            <a:pPr marL="171450" indent="-171450">
              <a:buFontTx/>
              <a:buChar char="-"/>
            </a:pPr>
            <a:r>
              <a:rPr lang="en-US" dirty="0"/>
              <a:t>OSAC Posters (available in English and Spanish)  </a:t>
            </a:r>
          </a:p>
          <a:p>
            <a:pPr marL="171450" indent="-171450">
              <a:buFontTx/>
              <a:buChar char="-"/>
            </a:pPr>
            <a:r>
              <a:rPr lang="en-US" dirty="0"/>
              <a:t>Brochures (available in English and Spanish)  </a:t>
            </a:r>
          </a:p>
          <a:p>
            <a:pPr marL="171450" indent="-171450">
              <a:buFontTx/>
              <a:buChar char="-"/>
            </a:pPr>
            <a:r>
              <a:rPr lang="en-US" dirty="0"/>
              <a:t>Postcards  </a:t>
            </a:r>
          </a:p>
          <a:p>
            <a:pPr marL="171450" indent="-171450">
              <a:buFontTx/>
              <a:buChar char="-"/>
            </a:pPr>
            <a:r>
              <a:rPr lang="en-US" dirty="0"/>
              <a:t>ASPIRE Materials</a:t>
            </a:r>
          </a:p>
          <a:p>
            <a:pPr marL="171450" indent="-171450">
              <a:buFontTx/>
              <a:buChar char="-"/>
            </a:pPr>
            <a:r>
              <a:rPr lang="en-US" dirty="0"/>
              <a:t>And more</a:t>
            </a:r>
          </a:p>
          <a:p>
            <a:endParaRPr lang="en-US" dirty="0"/>
          </a:p>
          <a:p>
            <a:r>
              <a:rPr lang="en-US" dirty="0"/>
              <a:t>Webinars</a:t>
            </a:r>
          </a:p>
          <a:p>
            <a:r>
              <a:rPr lang="en-US" dirty="0"/>
              <a:t>Throughout the year we host webinars that are free to attend. Please visit our website for the schedule and further details.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F5A3D93-748B-4AC8-B1BE-8E93ACB29EA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405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dirty="0"/>
              <a:t>You can stay in contact with us through our monthly newsletter</a:t>
            </a:r>
          </a:p>
        </p:txBody>
      </p:sp>
      <p:sp>
        <p:nvSpPr>
          <p:cNvPr id="4" name="Slide Number Placeholder 3"/>
          <p:cNvSpPr>
            <a:spLocks noGrp="1"/>
          </p:cNvSpPr>
          <p:nvPr>
            <p:ph type="sldNum" sz="quarter" idx="5"/>
          </p:nvPr>
        </p:nvSpPr>
        <p:spPr/>
        <p:txBody>
          <a:bodyPr/>
          <a:lstStyle/>
          <a:p>
            <a:fld id="{7D3AA7B4-90AA-494E-B684-F5CA56736B59}" type="slidenum">
              <a:rPr lang="en-US" smtClean="0"/>
              <a:t>13</a:t>
            </a:fld>
            <a:endParaRPr lang="en-US"/>
          </a:p>
        </p:txBody>
      </p:sp>
    </p:spTree>
    <p:extLst>
      <p:ext uri="{BB962C8B-B14F-4D97-AF65-F5344CB8AC3E}">
        <p14:creationId xmlns:p14="http://schemas.microsoft.com/office/powerpoint/2010/main" val="880371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dirty="0"/>
              <a:t>Make sure to follow us on social media</a:t>
            </a:r>
          </a:p>
        </p:txBody>
      </p:sp>
      <p:sp>
        <p:nvSpPr>
          <p:cNvPr id="4" name="Slide Number Placeholder 3"/>
          <p:cNvSpPr>
            <a:spLocks noGrp="1"/>
          </p:cNvSpPr>
          <p:nvPr>
            <p:ph type="sldNum" sz="quarter" idx="5"/>
          </p:nvPr>
        </p:nvSpPr>
        <p:spPr/>
        <p:txBody>
          <a:bodyPr/>
          <a:lstStyle/>
          <a:p>
            <a:fld id="{7D3AA7B4-90AA-494E-B684-F5CA56736B59}" type="slidenum">
              <a:rPr lang="en-US" smtClean="0"/>
              <a:t>15</a:t>
            </a:fld>
            <a:endParaRPr lang="en-US"/>
          </a:p>
        </p:txBody>
      </p:sp>
    </p:spTree>
    <p:extLst>
      <p:ext uri="{BB962C8B-B14F-4D97-AF65-F5344CB8AC3E}">
        <p14:creationId xmlns:p14="http://schemas.microsoft.com/office/powerpoint/2010/main" val="1646987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16</a:t>
            </a:fld>
            <a:endParaRPr lang="en-US"/>
          </a:p>
        </p:txBody>
      </p:sp>
    </p:spTree>
    <p:extLst>
      <p:ext uri="{BB962C8B-B14F-4D97-AF65-F5344CB8AC3E}">
        <p14:creationId xmlns:p14="http://schemas.microsoft.com/office/powerpoint/2010/main" val="147978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Notes:</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Oregon Opportunity Grant is Oregon’s largest need-based grant program for undergraduate Oregon students. Students are eligible to receive this grant up to four years. Eligibility is reviewed each academic year (no automatic renewal). </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Eligibility</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800"/>
              </a:spcAft>
              <a:buFont typeface="Courier New" panose="02070309020205020404" pitchFamily="49" charset="0"/>
              <a:buChar char="o"/>
            </a:pP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Open to Oregon residents who attend an eligible postsecondary school in Oregon</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Haven’t already earned a baccalaureate degree</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Enrolled at least half-time (award will be prorated for less than half-time enrollment)</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Maintain satisfactory academic progress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Priority goes to those with financial need</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Must meet SAI limit and FAFSA/ORSAA cutoff date</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Additional eligibility requirements for ORSAA students (must meet tuition equity criteria)</a:t>
            </a:r>
          </a:p>
          <a:p>
            <a:pPr marL="342900" marR="0" lvl="0" indent="-342900">
              <a:lnSpc>
                <a:spcPct val="107000"/>
              </a:lnSpc>
              <a:spcBef>
                <a:spcPts val="0"/>
              </a:spcBef>
              <a:spcAft>
                <a:spcPts val="800"/>
              </a:spcAft>
              <a:buFont typeface="Symbol" panose="05050102010706020507" pitchFamily="18" charset="2"/>
              <a:buChar char=""/>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Submit the FAFSA/ORSAA</a:t>
            </a:r>
            <a:r>
              <a:rPr lang="en-US" sz="1100" dirty="0">
                <a:effectLst/>
                <a:latin typeface="Calibri" panose="020F0502020204030204" pitchFamily="34" charset="0"/>
                <a:ea typeface="Calibri" panose="020F0502020204030204" pitchFamily="34" charset="0"/>
                <a:cs typeface="Times New Roman" panose="02020603050405020304" pitchFamily="18" charset="0"/>
              </a:rPr>
              <a:t>: all FAFSA and ORSAA filers are automatically considered for the Oregon Opportunity Grant and are notified via email if they are eligible.	</a:t>
            </a:r>
          </a:p>
          <a:p>
            <a:pPr marL="742950" marR="0" lvl="1" indent="-285750">
              <a:lnSpc>
                <a:spcPct val="107000"/>
              </a:lnSpc>
              <a:spcBef>
                <a:spcPts val="0"/>
              </a:spcBef>
              <a:spcAft>
                <a:spcPts val="800"/>
              </a:spcAft>
              <a:buFont typeface="Courier New" panose="02070309020205020404" pitchFamily="49" charset="0"/>
              <a:buChar char="o"/>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File as soon as possible </a:t>
            </a:r>
            <a:r>
              <a:rPr lang="en-US" sz="1100" dirty="0">
                <a:effectLst/>
                <a:latin typeface="Calibri" panose="020F0502020204030204" pitchFamily="34" charset="0"/>
                <a:ea typeface="Calibri" panose="020F0502020204030204" pitchFamily="34" charset="0"/>
                <a:cs typeface="Times New Roman" panose="02020603050405020304" pitchFamily="18" charset="0"/>
              </a:rPr>
              <a:t>once the FAFSA/ORSAA is available. OOG funds are first-come, first-served  and are awarded until funds are depleted. </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Resolve any errors as quickly as possible, OSAC cannot award OOG to FAFSA/ORSAA with error codes </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OOG is not available for out of state and for-profit schools</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OOG does not award funds for summer term</a:t>
            </a:r>
          </a:p>
          <a:p>
            <a:pPr marL="0" marR="0">
              <a:lnSpc>
                <a:spcPct val="107000"/>
              </a:lnSpc>
              <a:spcBef>
                <a:spcPts val="0"/>
              </a:spcBef>
              <a:spcAft>
                <a:spcPts val="800"/>
              </a:spcAft>
            </a:pPr>
            <a:endParaRPr lang="en-US" sz="11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Priority</a:t>
            </a:r>
            <a:r>
              <a:rPr lang="en-US" sz="1100" dirty="0">
                <a:effectLst/>
                <a:latin typeface="Calibri" panose="020F0502020204030204" pitchFamily="34" charset="0"/>
                <a:ea typeface="Calibri" panose="020F0502020204030204" pitchFamily="34" charset="0"/>
                <a:cs typeface="Times New Roman" panose="02020603050405020304" pitchFamily="18" charset="0"/>
              </a:rPr>
              <a:t>: goes to those with financial need, based on the applicant’s SAI. Applying does NOT guarantee an award.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See the OSAC website for additional details. https://oregonstudentaid.gov/grants/oregon-opportunity-grant/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Funds are only disbursed for the fall, winter, and spring terms each year.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OOG does not disburse grant funds during the summer.</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OOG eligible students who are enrolled in eligible BAS program at a community college will receive a slightly higher award amount. </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AA7B4-90AA-494E-B684-F5CA56736B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56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t>Notes: </a:t>
            </a:r>
          </a:p>
          <a:p>
            <a:r>
              <a:rPr lang="en-US" sz="1200" dirty="0"/>
              <a:t>Oregon Promise</a:t>
            </a:r>
            <a:r>
              <a:rPr lang="en-US" sz="1200" baseline="0" dirty="0"/>
              <a:t> helps pay tuition at an Oregon community college up to 90 credits for recent high school and GED test graduates</a:t>
            </a:r>
            <a:endParaRPr lang="en-US" sz="1200" dirty="0"/>
          </a:p>
          <a:p>
            <a:endParaRPr lang="en-US" sz="1200" u="sng" dirty="0"/>
          </a:p>
          <a:p>
            <a:r>
              <a:rPr lang="en-US" sz="1200" b="1" i="0" kern="1200" dirty="0">
                <a:solidFill>
                  <a:schemeClr val="tx1"/>
                </a:solidFill>
                <a:effectLst/>
                <a:latin typeface="+mn-lt"/>
                <a:ea typeface="+mn-ea"/>
                <a:cs typeface="+mn-cs"/>
              </a:rPr>
              <a:t>Eligibility</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Be </a:t>
            </a:r>
            <a:r>
              <a:rPr lang="en-US" sz="1200" b="1" i="0" kern="1200" dirty="0">
                <a:solidFill>
                  <a:schemeClr val="tx1"/>
                </a:solidFill>
                <a:effectLst/>
                <a:latin typeface="+mn-lt"/>
                <a:ea typeface="+mn-ea"/>
                <a:cs typeface="+mn-cs"/>
              </a:rPr>
              <a:t>a recent </a:t>
            </a:r>
            <a:r>
              <a:rPr lang="en-US" sz="1200" b="0" i="0" kern="1200" dirty="0">
                <a:solidFill>
                  <a:schemeClr val="tx1"/>
                </a:solidFill>
                <a:effectLst/>
                <a:latin typeface="+mn-lt"/>
                <a:ea typeface="+mn-ea"/>
                <a:cs typeface="+mn-cs"/>
              </a:rPr>
              <a:t>Oregon high school </a:t>
            </a:r>
            <a:r>
              <a:rPr lang="en-US" sz="1200" b="1" i="0" kern="1200" dirty="0">
                <a:solidFill>
                  <a:schemeClr val="tx1"/>
                </a:solidFill>
                <a:effectLst/>
                <a:latin typeface="+mn-lt"/>
                <a:ea typeface="+mn-ea"/>
                <a:cs typeface="+mn-cs"/>
              </a:rPr>
              <a:t>graduate</a:t>
            </a:r>
            <a:r>
              <a:rPr lang="en-US" sz="1200" b="0" i="0" kern="1200" dirty="0">
                <a:solidFill>
                  <a:schemeClr val="tx1"/>
                </a:solidFill>
                <a:effectLst/>
                <a:latin typeface="+mn-lt"/>
                <a:ea typeface="+mn-ea"/>
                <a:cs typeface="+mn-cs"/>
              </a:rPr>
              <a:t> or Oregon GED Test graduate</a:t>
            </a:r>
          </a:p>
          <a:p>
            <a:pPr marL="228600" indent="-228600">
              <a:buFont typeface="+mj-lt"/>
              <a:buAutoNum type="arabicPeriod"/>
            </a:pPr>
            <a:r>
              <a:rPr lang="en-US" sz="1200" b="0" i="0" kern="1200" dirty="0">
                <a:solidFill>
                  <a:schemeClr val="tx1"/>
                </a:solidFill>
                <a:effectLst/>
                <a:latin typeface="+mn-lt"/>
                <a:ea typeface="+mn-ea"/>
                <a:cs typeface="+mn-cs"/>
              </a:rPr>
              <a:t>Have documentation</a:t>
            </a:r>
            <a:r>
              <a:rPr lang="en-US" sz="1200" b="0" i="0" kern="1200" baseline="0" dirty="0">
                <a:solidFill>
                  <a:schemeClr val="tx1"/>
                </a:solidFill>
                <a:effectLst/>
                <a:latin typeface="+mn-lt"/>
                <a:ea typeface="+mn-ea"/>
                <a:cs typeface="+mn-cs"/>
              </a:rPr>
              <a:t> for</a:t>
            </a:r>
            <a:r>
              <a:rPr lang="en-US" sz="1200" b="0" i="0" kern="1200" dirty="0">
                <a:solidFill>
                  <a:schemeClr val="tx1"/>
                </a:solidFill>
                <a:effectLst/>
                <a:latin typeface="+mn-lt"/>
                <a:ea typeface="+mn-ea"/>
                <a:cs typeface="+mn-cs"/>
              </a:rPr>
              <a:t> a cumulative </a:t>
            </a:r>
            <a:r>
              <a:rPr lang="en-US" sz="1200" b="1" i="0" kern="1200" dirty="0">
                <a:solidFill>
                  <a:schemeClr val="tx1"/>
                </a:solidFill>
                <a:effectLst/>
                <a:latin typeface="+mn-lt"/>
                <a:ea typeface="+mn-ea"/>
                <a:cs typeface="+mn-cs"/>
              </a:rPr>
              <a:t>high school GPA of 2.0 or higher</a:t>
            </a:r>
            <a:r>
              <a:rPr lang="en-US" sz="1200" b="1"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(or pass all GED tests)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Transcript</a:t>
            </a:r>
            <a:r>
              <a:rPr lang="en-US" sz="1200" b="0" i="0" kern="1200" baseline="0" dirty="0">
                <a:solidFill>
                  <a:schemeClr val="tx1"/>
                </a:solidFill>
                <a:effectLst/>
                <a:latin typeface="+mn-lt"/>
                <a:ea typeface="+mn-ea"/>
                <a:cs typeface="+mn-cs"/>
              </a:rPr>
              <a:t> is either provided by student or though the high school registrar completing the GPA verification process in the OSAC partner portal.</a:t>
            </a: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Be</a:t>
            </a:r>
            <a:r>
              <a:rPr lang="en-US" sz="1200" b="0" i="0" kern="1200" baseline="0" dirty="0">
                <a:solidFill>
                  <a:schemeClr val="tx1"/>
                </a:solidFill>
                <a:effectLst/>
                <a:latin typeface="+mn-lt"/>
                <a:ea typeface="+mn-ea"/>
                <a:cs typeface="+mn-cs"/>
              </a:rPr>
              <a:t> </a:t>
            </a:r>
            <a:r>
              <a:rPr lang="en-US" sz="1200" b="1" i="0" kern="1200" baseline="0" dirty="0">
                <a:solidFill>
                  <a:schemeClr val="tx1"/>
                </a:solidFill>
                <a:effectLst/>
                <a:latin typeface="+mn-lt"/>
                <a:ea typeface="+mn-ea"/>
                <a:cs typeface="+mn-cs"/>
              </a:rPr>
              <a:t>e</a:t>
            </a:r>
            <a:r>
              <a:rPr lang="en-US" sz="1200" b="1" i="0" kern="1200" dirty="0">
                <a:solidFill>
                  <a:schemeClr val="tx1"/>
                </a:solidFill>
                <a:effectLst/>
                <a:latin typeface="+mn-lt"/>
                <a:ea typeface="+mn-ea"/>
                <a:cs typeface="+mn-cs"/>
              </a:rPr>
              <a:t>nrolled at least half-time </a:t>
            </a:r>
            <a:r>
              <a:rPr lang="en-US" sz="1200" b="0" i="0" kern="1200" dirty="0">
                <a:solidFill>
                  <a:schemeClr val="tx1"/>
                </a:solidFill>
                <a:effectLst/>
                <a:latin typeface="+mn-lt"/>
                <a:ea typeface="+mn-ea"/>
                <a:cs typeface="+mn-cs"/>
              </a:rPr>
              <a:t>at an Oregon community college </a:t>
            </a:r>
            <a:r>
              <a:rPr lang="en-US" sz="1200" b="1" i="0" kern="1200" dirty="0">
                <a:solidFill>
                  <a:schemeClr val="tx1"/>
                </a:solidFill>
                <a:effectLst/>
                <a:latin typeface="+mn-lt"/>
                <a:ea typeface="+mn-ea"/>
                <a:cs typeface="+mn-cs"/>
              </a:rPr>
              <a:t>within 6 months of high school graduation </a:t>
            </a:r>
            <a:r>
              <a:rPr lang="en-US" sz="1200" b="0" i="0" kern="1200" dirty="0">
                <a:solidFill>
                  <a:schemeClr val="tx1"/>
                </a:solidFill>
                <a:effectLst/>
                <a:latin typeface="+mn-lt"/>
                <a:ea typeface="+mn-ea"/>
                <a:cs typeface="+mn-cs"/>
              </a:rPr>
              <a:t>or GED completion</a:t>
            </a:r>
            <a:r>
              <a:rPr lang="en-US" sz="1200" b="0" i="0" kern="1200" baseline="0" dirty="0">
                <a:solidFill>
                  <a:schemeClr val="tx1"/>
                </a:solidFill>
                <a:effectLst/>
                <a:latin typeface="+mn-lt"/>
                <a:ea typeface="+mn-ea"/>
                <a:cs typeface="+mn-cs"/>
              </a:rPr>
              <a:t> (typically the next college term excluding summer)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Be an </a:t>
            </a:r>
            <a:r>
              <a:rPr lang="en-US" sz="1200" b="1" i="0" kern="1200" dirty="0">
                <a:solidFill>
                  <a:schemeClr val="tx1"/>
                </a:solidFill>
                <a:effectLst/>
                <a:latin typeface="+mn-lt"/>
                <a:ea typeface="+mn-ea"/>
                <a:cs typeface="+mn-cs"/>
              </a:rPr>
              <a:t>Oregon resident </a:t>
            </a:r>
            <a:r>
              <a:rPr lang="en-US" sz="1200" b="0" i="0" kern="1200" dirty="0">
                <a:solidFill>
                  <a:schemeClr val="tx1"/>
                </a:solidFill>
                <a:effectLst/>
                <a:latin typeface="+mn-lt"/>
                <a:ea typeface="+mn-ea"/>
                <a:cs typeface="+mn-cs"/>
              </a:rPr>
              <a:t>for at least 12 months prior to college attendance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kern="1200" dirty="0">
              <a:solidFill>
                <a:schemeClr val="tx1"/>
              </a:solidFill>
              <a:effectLst/>
              <a:latin typeface="+mn-lt"/>
              <a:ea typeface="+mn-ea"/>
              <a:cs typeface="+mn-cs"/>
            </a:endParaRPr>
          </a:p>
          <a:p>
            <a:r>
              <a:rPr lang="en-US" sz="1400" b="1" dirty="0"/>
              <a:t>Keeping Eligibility:</a:t>
            </a:r>
          </a:p>
          <a:p>
            <a:pPr marL="342900" indent="-342900">
              <a:buFont typeface="+mj-lt"/>
              <a:buAutoNum type="arabicPeriod"/>
            </a:pPr>
            <a:r>
              <a:rPr lang="en-US" sz="1400" dirty="0"/>
              <a:t>Maintain good satisfactory</a:t>
            </a:r>
            <a:r>
              <a:rPr lang="en-US" sz="1400" baseline="0" dirty="0"/>
              <a:t> academic progress with community college</a:t>
            </a:r>
            <a:endParaRPr lang="en-US" sz="1400" dirty="0"/>
          </a:p>
          <a:p>
            <a:pPr marL="342900" indent="-342900">
              <a:buFont typeface="+mj-lt"/>
              <a:buAutoNum type="arabicPeriod"/>
            </a:pPr>
            <a:r>
              <a:rPr lang="en-US" sz="1400" dirty="0"/>
              <a:t>Be enrolled in at</a:t>
            </a:r>
            <a:r>
              <a:rPr lang="en-US" sz="1400" baseline="0" dirty="0"/>
              <a:t> least 6</a:t>
            </a:r>
            <a:r>
              <a:rPr lang="en-US" sz="1400" dirty="0"/>
              <a:t> credits per term</a:t>
            </a:r>
          </a:p>
          <a:p>
            <a:pPr marL="342900" indent="-342900">
              <a:buFont typeface="+mj-lt"/>
              <a:buAutoNum type="arabicPeriod"/>
            </a:pPr>
            <a:r>
              <a:rPr lang="en-US" sz="1400" dirty="0"/>
              <a:t>Have</a:t>
            </a:r>
            <a:r>
              <a:rPr lang="en-US" sz="1400" baseline="0" dirty="0"/>
              <a:t> n</a:t>
            </a:r>
            <a:r>
              <a:rPr lang="en-US" sz="1400" dirty="0"/>
              <a:t>o gaps in enrollment (except summers)</a:t>
            </a:r>
          </a:p>
          <a:p>
            <a:pPr marL="342900" indent="-342900">
              <a:buFont typeface="+mj-lt"/>
              <a:buAutoNum type="arabicPeriod"/>
            </a:pPr>
            <a:r>
              <a:rPr lang="en-US" sz="1400" dirty="0"/>
              <a:t>No more than 90 college credits attempted or completed (includes credits attempted while in HS and dual enrollment)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baseline="0" dirty="0">
                <a:solidFill>
                  <a:schemeClr val="tx1"/>
                </a:solidFill>
                <a:effectLst/>
                <a:latin typeface="+mn-lt"/>
                <a:ea typeface="+mn-ea"/>
                <a:cs typeface="+mn-cs"/>
              </a:rPr>
              <a:t>Submit FAFSA/ORSAA by June 1 each year</a:t>
            </a:r>
            <a:endParaRPr lang="en-US" sz="1100" b="0" i="0" kern="1200" dirty="0">
              <a:solidFill>
                <a:schemeClr val="tx1"/>
              </a:solidFill>
              <a:effectLst/>
              <a:latin typeface="+mn-lt"/>
              <a:ea typeface="+mn-ea"/>
              <a:cs typeface="+mn-cs"/>
            </a:endParaRPr>
          </a:p>
          <a:p>
            <a:pPr marL="342900" indent="-342900">
              <a:buFont typeface="+mj-lt"/>
              <a:buAutoNum type="arabicPeriod"/>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kern="1200" dirty="0">
                <a:solidFill>
                  <a:schemeClr val="tx1"/>
                </a:solidFill>
                <a:effectLst/>
                <a:highlight>
                  <a:srgbClr val="FFFF00"/>
                </a:highlight>
                <a:latin typeface="+mn-lt"/>
                <a:ea typeface="+mn-ea"/>
                <a:cs typeface="+mn-cs"/>
              </a:rPr>
              <a:t>SAI Disclaimer</a:t>
            </a:r>
            <a:r>
              <a:rPr lang="en-US" sz="1200" b="0" i="0" u="none" kern="1200" dirty="0">
                <a:solidFill>
                  <a:schemeClr val="tx1"/>
                </a:solidFill>
                <a:effectLst/>
                <a:highlight>
                  <a:srgbClr val="FFFF00"/>
                </a:highligh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highlight>
                  <a:srgbClr val="FFFF00"/>
                </a:highlight>
              </a:rPr>
              <a:t>Your eligibility may be determined by your Student Aid Index (SAI) and this criteria is subject</a:t>
            </a:r>
            <a:r>
              <a:rPr lang="en-US" sz="1200" baseline="0" dirty="0">
                <a:highlight>
                  <a:srgbClr val="FFFF00"/>
                </a:highlight>
              </a:rPr>
              <a:t> to change</a:t>
            </a:r>
            <a:r>
              <a:rPr lang="en-US" sz="1200" dirty="0">
                <a:highlight>
                  <a:srgbClr val="FFFF00"/>
                </a:highlight>
              </a:rPr>
              <a:t>.</a:t>
            </a:r>
            <a:r>
              <a:rPr lang="en-US" sz="1200" b="0" i="0" u="none" kern="1200" baseline="0" dirty="0">
                <a:solidFill>
                  <a:schemeClr val="tx1"/>
                </a:solidFill>
                <a:effectLst/>
                <a:highlight>
                  <a:srgbClr val="FFFF00"/>
                </a:highlight>
                <a:latin typeface="+mn-lt"/>
                <a:ea typeface="+mn-ea"/>
                <a:cs typeface="+mn-cs"/>
              </a:rPr>
              <a:t> The SAI limit would typically be much higher than the limit for the OOG </a:t>
            </a:r>
            <a:r>
              <a:rPr lang="en-US" sz="1200" kern="1200" dirty="0">
                <a:solidFill>
                  <a:schemeClr val="tx1"/>
                </a:solidFill>
                <a:effectLst/>
                <a:highlight>
                  <a:srgbClr val="FFFF00"/>
                </a:highlight>
                <a:latin typeface="+mn-lt"/>
                <a:ea typeface="+mn-ea"/>
                <a:cs typeface="+mn-cs"/>
              </a:rPr>
              <a:t>or Federal Pell Grant. </a:t>
            </a:r>
            <a:r>
              <a:rPr lang="en-US" sz="1200" b="1" kern="1200" dirty="0">
                <a:solidFill>
                  <a:schemeClr val="tx1"/>
                </a:solidFill>
                <a:effectLst/>
                <a:highlight>
                  <a:srgbClr val="FFFF00"/>
                </a:highlight>
                <a:latin typeface="+mn-lt"/>
                <a:ea typeface="+mn-ea"/>
                <a:cs typeface="+mn-cs"/>
              </a:rPr>
              <a:t>OSAC encourages all interested students to apply by their deadline, regardless of their income level or SAI</a:t>
            </a:r>
            <a:r>
              <a:rPr lang="en-US" sz="1200" kern="1200" dirty="0">
                <a:solidFill>
                  <a:schemeClr val="tx1"/>
                </a:solidFill>
                <a:effectLst/>
                <a:highlight>
                  <a:srgbClr val="FFFF00"/>
                </a:highlight>
                <a:latin typeface="+mn-lt"/>
                <a:ea typeface="+mn-ea"/>
                <a:cs typeface="+mn-cs"/>
              </a:rPr>
              <a:t>. SAI limits are determined in the spring prior to the new academic year.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1" i="1" kern="1200" baseline="0" dirty="0">
              <a:solidFill>
                <a:schemeClr val="tx1"/>
              </a:solidFill>
              <a:effectLst/>
              <a:highlight>
                <a:srgbClr val="FFFF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i="1" kern="1200" baseline="0" dirty="0">
                <a:solidFill>
                  <a:schemeClr val="tx1"/>
                </a:solidFill>
                <a:effectLst/>
                <a:highlight>
                  <a:srgbClr val="FFFF00"/>
                </a:highlight>
                <a:latin typeface="+mn-lt"/>
                <a:ea typeface="+mn-ea"/>
                <a:cs typeface="+mn-cs"/>
              </a:rPr>
              <a:t>Even if there is a tentative SAI limit set and the application is still open, STILL APPLY. </a:t>
            </a:r>
            <a:r>
              <a:rPr lang="en-US" sz="1200" b="0" i="1" kern="1200" baseline="0" dirty="0">
                <a:solidFill>
                  <a:schemeClr val="tx1"/>
                </a:solidFill>
                <a:effectLst/>
                <a:highlight>
                  <a:srgbClr val="FFFF00"/>
                </a:highlight>
                <a:latin typeface="+mn-lt"/>
                <a:ea typeface="+mn-ea"/>
                <a:cs typeface="+mn-cs"/>
              </a:rPr>
              <a:t>The application will not stop a student from submitting their application if they are over an SAI limit since the SAI limit can change later after the application closes when OSAC re-evaluates total applicant pool and available funds.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i="1"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AA7B4-90AA-494E-B684-F5CA56736B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049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aseline="0" dirty="0"/>
              <a:t>Notes:</a:t>
            </a:r>
          </a:p>
          <a:p>
            <a:pPr marL="0" indent="0">
              <a:buFont typeface="Arial" panose="020B0604020202020204" pitchFamily="34" charset="0"/>
              <a:buNone/>
            </a:pPr>
            <a:r>
              <a:rPr lang="en-US" sz="1200" baseline="0" dirty="0"/>
              <a:t>OSAC </a:t>
            </a:r>
            <a:r>
              <a:rPr lang="en-US" sz="1200" b="1" baseline="0" dirty="0"/>
              <a:t>encourages</a:t>
            </a:r>
            <a:r>
              <a:rPr lang="en-US" sz="1200" baseline="0" dirty="0"/>
              <a:t> </a:t>
            </a:r>
            <a:r>
              <a:rPr lang="en-US" sz="1200" b="1" baseline="0" dirty="0"/>
              <a:t>every eligible student to apply </a:t>
            </a:r>
            <a:r>
              <a:rPr lang="en-US" sz="1200" baseline="0" dirty="0"/>
              <a:t>for the Oregon Promise, even if they are confident that they will not be attending an Oregon community college. Students who are unsure of their postsecondary plans should be definitely applying.</a:t>
            </a:r>
          </a:p>
          <a:p>
            <a:pPr marL="0" indent="0">
              <a:buFont typeface="Arial" panose="020B0604020202020204" pitchFamily="34" charset="0"/>
              <a:buNone/>
            </a:pPr>
            <a:endParaRPr lang="en-US" sz="1200" baseline="0" dirty="0"/>
          </a:p>
          <a:p>
            <a:pPr marL="0" marR="0">
              <a:spcBef>
                <a:spcPts val="0"/>
              </a:spcBef>
              <a:spcAft>
                <a:spcPts val="0"/>
              </a:spcAft>
            </a:pPr>
            <a:r>
              <a:rPr lang="en-US" sz="1800" dirty="0">
                <a:effectLst/>
                <a:latin typeface="Georgia" panose="02040502050405020303" pitchFamily="18" charset="0"/>
                <a:ea typeface="Calibri" panose="020F0502020204030204" pitchFamily="34" charset="0"/>
              </a:rPr>
              <a:t>For full-time students, awards range </a:t>
            </a:r>
            <a:r>
              <a:rPr lang="en-US" sz="1800" b="1" dirty="0">
                <a:effectLst/>
                <a:latin typeface="Georgia" panose="02040502050405020303" pitchFamily="18" charset="0"/>
                <a:ea typeface="Calibri" panose="020F0502020204030204" pitchFamily="34" charset="0"/>
              </a:rPr>
              <a:t>from $2,124-4,422</a:t>
            </a:r>
            <a:r>
              <a:rPr lang="en-US" sz="1800" dirty="0">
                <a:effectLst/>
                <a:latin typeface="Georgia" panose="02040502050405020303" pitchFamily="18" charset="0"/>
                <a:ea typeface="Calibri" panose="020F0502020204030204" pitchFamily="34" charset="0"/>
              </a:rPr>
              <a:t> </a:t>
            </a:r>
            <a:r>
              <a:rPr lang="en-US" sz="1800" b="1" dirty="0">
                <a:effectLst/>
                <a:latin typeface="Georgia" panose="02040502050405020303" pitchFamily="18" charset="0"/>
                <a:ea typeface="Calibri" panose="020F0502020204030204" pitchFamily="34" charset="0"/>
              </a:rPr>
              <a:t>for the year. Awards are based on </a:t>
            </a:r>
            <a:r>
              <a:rPr lang="en-US" sz="1800" dirty="0">
                <a:effectLst/>
                <a:latin typeface="Georgia" panose="02040502050405020303" pitchFamily="18" charset="0"/>
                <a:ea typeface="Calibri" panose="020F0502020204030204" pitchFamily="34" charset="0"/>
              </a:rPr>
              <a:t>the average cost of tuition across all community colleges at 12 credits per term. Students’ individual award amount depend on their financial need and other state and federal grants that they have been awarded</a:t>
            </a:r>
            <a:r>
              <a:rPr lang="en-US" sz="1800" b="1" dirty="0">
                <a:effectLst/>
                <a:latin typeface="Georgia" panose="02040502050405020303" pitchFamily="18" charset="0"/>
                <a:ea typeface="Calibri" panose="020F0502020204030204" pitchFamily="34" charset="0"/>
              </a:rPr>
              <a:t>. </a:t>
            </a:r>
            <a:r>
              <a:rPr lang="en-US" sz="1800" dirty="0">
                <a:effectLst/>
                <a:latin typeface="Georgia" panose="02040502050405020303" pitchFamily="18" charset="0"/>
                <a:ea typeface="Calibri" panose="020F0502020204030204" pitchFamily="34" charset="0"/>
              </a:rPr>
              <a:t>For 2024-25, the </a:t>
            </a:r>
            <a:r>
              <a:rPr lang="en-US" sz="1800" b="1" dirty="0">
                <a:effectLst/>
                <a:latin typeface="Georgia" panose="02040502050405020303" pitchFamily="18" charset="0"/>
                <a:ea typeface="Calibri" panose="020F0502020204030204" pitchFamily="34" charset="0"/>
              </a:rPr>
              <a:t>maximum award amount will be $4,422.</a:t>
            </a:r>
            <a:endParaRPr lang="en-US" sz="18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New applicants no longer have the copay or first-year experience requirement.  </a:t>
            </a:r>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D3AA7B4-90AA-494E-B684-F5CA56736B59}" type="slidenum">
              <a:rPr lang="en-US" smtClean="0"/>
              <a:t>4</a:t>
            </a:fld>
            <a:endParaRPr lang="en-US"/>
          </a:p>
        </p:txBody>
      </p:sp>
    </p:spTree>
    <p:extLst>
      <p:ext uri="{BB962C8B-B14F-4D97-AF65-F5344CB8AC3E}">
        <p14:creationId xmlns:p14="http://schemas.microsoft.com/office/powerpoint/2010/main" val="346395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a:t>
            </a:r>
          </a:p>
          <a:p>
            <a:pPr marL="0" indent="0">
              <a:buFont typeface="Arial" panose="020B0604020202020204" pitchFamily="34" charset="0"/>
              <a:buNone/>
            </a:pPr>
            <a:r>
              <a:rPr lang="en-US" sz="1200" b="0" i="0" kern="1200" dirty="0">
                <a:solidFill>
                  <a:schemeClr val="tx1"/>
                </a:solidFill>
                <a:effectLst/>
                <a:latin typeface="+mn-lt"/>
                <a:ea typeface="+mn-ea"/>
                <a:cs typeface="+mn-cs"/>
              </a:rPr>
              <a:t>Most</a:t>
            </a:r>
            <a:r>
              <a:rPr lang="en-US" sz="1200" b="0" i="0" kern="1200" baseline="0" dirty="0">
                <a:solidFill>
                  <a:schemeClr val="tx1"/>
                </a:solidFill>
                <a:effectLst/>
                <a:latin typeface="+mn-lt"/>
                <a:ea typeface="+mn-ea"/>
                <a:cs typeface="+mn-cs"/>
              </a:rPr>
              <a:t> students (high school seniors graduating in May or June) </a:t>
            </a:r>
            <a:r>
              <a:rPr lang="en-US" sz="1200" b="1" i="0" kern="1200" baseline="0" dirty="0">
                <a:solidFill>
                  <a:schemeClr val="tx1"/>
                </a:solidFill>
                <a:effectLst/>
                <a:latin typeface="+mn-lt"/>
                <a:ea typeface="+mn-ea"/>
                <a:cs typeface="+mn-cs"/>
              </a:rPr>
              <a:t>will have an Oregon Promise deadline of June 1. </a:t>
            </a:r>
            <a:r>
              <a:rPr lang="en-US" sz="1200" b="0" i="0" kern="1200" baseline="0" dirty="0">
                <a:solidFill>
                  <a:schemeClr val="tx1"/>
                </a:solidFill>
                <a:effectLst/>
                <a:latin typeface="+mn-lt"/>
                <a:ea typeface="+mn-ea"/>
                <a:cs typeface="+mn-cs"/>
              </a:rPr>
              <a:t>This means that students should complete their application and FAFSA/ORSAA </a:t>
            </a:r>
            <a:r>
              <a:rPr lang="en-US" sz="1200" b="1" i="0" kern="1200" baseline="0" dirty="0">
                <a:solidFill>
                  <a:schemeClr val="tx1"/>
                </a:solidFill>
                <a:effectLst/>
                <a:latin typeface="+mn-lt"/>
                <a:ea typeface="+mn-ea"/>
                <a:cs typeface="+mn-cs"/>
              </a:rPr>
              <a:t>before</a:t>
            </a:r>
            <a:r>
              <a:rPr lang="en-US" sz="1200" b="0" i="0" kern="1200" baseline="0" dirty="0">
                <a:solidFill>
                  <a:schemeClr val="tx1"/>
                </a:solidFill>
                <a:effectLst/>
                <a:latin typeface="+mn-lt"/>
                <a:ea typeface="+mn-ea"/>
                <a:cs typeface="+mn-cs"/>
              </a:rPr>
              <a:t> graduation. High schools students graduating in May or June only need at least one term of completed senior grades to be reviewed for the grant.</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GED Test graduates have some more leeway (at least a month) to complete their application.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baseline="0" dirty="0">
                <a:solidFill>
                  <a:schemeClr val="tx1"/>
                </a:solidFill>
                <a:effectLst/>
                <a:latin typeface="+mn-lt"/>
                <a:ea typeface="+mn-ea"/>
                <a:cs typeface="+mn-cs"/>
              </a:rPr>
              <a:t>The application is now open for students graduating between July 1, 2024 and June 30, 2025. </a:t>
            </a:r>
          </a:p>
          <a:p>
            <a:endParaRPr lang="en-US" dirty="0"/>
          </a:p>
          <a:p>
            <a:r>
              <a:rPr lang="en-US" dirty="0"/>
              <a:t>HS and GED students who graduate between Oct. 1 and Nov. 30 can choose to start </a:t>
            </a:r>
            <a:r>
              <a:rPr lang="en-US" u="sng" dirty="0"/>
              <a:t>EITHER </a:t>
            </a:r>
            <a:r>
              <a:rPr lang="en-US" dirty="0"/>
              <a:t>Winter or Spring quarter. Their deadline is based on the term they plan to enroll.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AA7B4-90AA-494E-B684-F5CA56736B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87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mn-lt"/>
              </a:rPr>
              <a:t>Chafee Education &amp; Training Grant</a:t>
            </a:r>
            <a:r>
              <a:rPr lang="en-US" sz="1200" b="0" u="sng" dirty="0">
                <a:latin typeface="+mn-lt"/>
              </a:rPr>
              <a:t>:</a:t>
            </a:r>
            <a:r>
              <a:rPr lang="en-US" sz="1200" b="0" u="none" baseline="0" dirty="0">
                <a:latin typeface="+mn-lt"/>
              </a:rPr>
              <a:t> </a:t>
            </a:r>
            <a:r>
              <a:rPr lang="en-US" sz="1200" baseline="0" dirty="0">
                <a:latin typeface="+mn-lt"/>
              </a:rPr>
              <a:t>f</a:t>
            </a:r>
            <a:r>
              <a:rPr lang="en-US" sz="1200" dirty="0">
                <a:latin typeface="+mn-lt"/>
              </a:rPr>
              <a:t>ederal grant (FAFSA required) for current and former foster youth under 26 years old</a:t>
            </a: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sng" kern="1200" dirty="0">
                <a:solidFill>
                  <a:schemeClr val="tx1"/>
                </a:solidFill>
                <a:effectLst/>
                <a:latin typeface="+mn-lt"/>
                <a:ea typeface="+mn-ea"/>
                <a:cs typeface="+mn-cs"/>
              </a:rPr>
              <a:t>Funding</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Award amounts may vary and will be awarded based on availability of funds. Students can use</a:t>
            </a:r>
            <a:r>
              <a:rPr lang="en-US" sz="1200" b="0" i="0" kern="1200" baseline="0" dirty="0">
                <a:solidFill>
                  <a:schemeClr val="tx1"/>
                </a:solidFill>
                <a:effectLst/>
                <a:latin typeface="+mn-lt"/>
                <a:ea typeface="+mn-ea"/>
                <a:cs typeface="+mn-cs"/>
              </a:rPr>
              <a:t> funds for up to 5 years of postsecondary education or until the term in which they turn 26, whichever comes first.</a:t>
            </a:r>
            <a:r>
              <a:rPr lang="en-US" sz="1200" b="0" i="0" kern="1200" dirty="0">
                <a:solidFill>
                  <a:schemeClr val="tx1"/>
                </a:solidFill>
                <a:effectLst/>
                <a:latin typeface="+mn-lt"/>
                <a:ea typeface="+mn-ea"/>
                <a:cs typeface="+mn-cs"/>
              </a:rPr>
              <a:t> The</a:t>
            </a:r>
            <a:r>
              <a:rPr lang="en-US" sz="1200" b="0" i="0" kern="1200" baseline="0" dirty="0">
                <a:solidFill>
                  <a:schemeClr val="tx1"/>
                </a:solidFill>
                <a:effectLst/>
                <a:latin typeface="+mn-lt"/>
                <a:ea typeface="+mn-ea"/>
                <a:cs typeface="+mn-cs"/>
              </a:rPr>
              <a:t> program is federally-funded, but </a:t>
            </a:r>
            <a:r>
              <a:rPr lang="en-US" sz="1200" dirty="0">
                <a:latin typeface="+mn-lt"/>
              </a:rPr>
              <a:t>OSAC</a:t>
            </a:r>
            <a:r>
              <a:rPr lang="en-US" sz="1200" baseline="0" dirty="0">
                <a:latin typeface="+mn-lt"/>
              </a:rPr>
              <a:t> disburses the funds and f</a:t>
            </a:r>
            <a:r>
              <a:rPr lang="en-US" sz="1200" dirty="0">
                <a:latin typeface="+mn-lt"/>
              </a:rPr>
              <a:t>oster status is</a:t>
            </a:r>
            <a:r>
              <a:rPr lang="en-US" sz="1200" baseline="0" dirty="0">
                <a:latin typeface="+mn-lt"/>
              </a:rPr>
              <a:t> confirmed by the Oregon Dept of Human Services: </a:t>
            </a:r>
            <a:r>
              <a:rPr lang="en-US" u="sng" dirty="0"/>
              <a:t>https://www.oregon.gov/dhs/</a:t>
            </a: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u="sng" dirty="0"/>
              <a:t>Application</a:t>
            </a:r>
            <a:r>
              <a:rPr lang="en-US" sz="1200" baseline="0" dirty="0">
                <a:latin typeface="+mn-lt"/>
              </a:rPr>
              <a:t> is available in the Student Portal from </a:t>
            </a:r>
            <a:r>
              <a:rPr lang="en-US" sz="1200" b="1" baseline="0" dirty="0">
                <a:latin typeface="+mn-lt"/>
              </a:rPr>
              <a:t>November 1 to March 1</a:t>
            </a:r>
            <a:r>
              <a:rPr lang="en-US" sz="1200" baseline="0" dirty="0">
                <a:latin typeface="+mn-lt"/>
              </a:rPr>
              <a:t>. t</a:t>
            </a:r>
            <a:r>
              <a:rPr lang="en-US" b="0" i="0" dirty="0">
                <a:solidFill>
                  <a:srgbClr val="333333"/>
                </a:solidFill>
                <a:effectLst/>
                <a:latin typeface="Open Sans" panose="020B0606030504020204" pitchFamily="34" charset="0"/>
              </a:rPr>
              <a:t>he application deadline is based on the term you plan to start college please see our website for additional information: https://oregonstudentaid.gov/grants/chafee-education-and-training-grant/</a:t>
            </a:r>
            <a:endParaRPr lang="en-US" sz="1200" b="1"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dirty="0">
                <a:solidFill>
                  <a:schemeClr val="bg1"/>
                </a:solidFill>
                <a:latin typeface="+mn-lt"/>
                <a:ea typeface="+mn-ea"/>
                <a:cs typeface="+mn-cs"/>
              </a:rPr>
              <a:t>Eligibility</a:t>
            </a:r>
            <a:r>
              <a:rPr lang="en-US" sz="1200" b="1" kern="1200" dirty="0">
                <a:solidFill>
                  <a:schemeClr val="bg1"/>
                </a:solidFill>
                <a:latin typeface="+mn-lt"/>
                <a:ea typeface="+mn-ea"/>
                <a:cs typeface="+mn-cs"/>
              </a:rPr>
              <a:t>:</a:t>
            </a:r>
            <a:r>
              <a:rPr lang="en-US" sz="1200" b="1" kern="1200" baseline="0" dirty="0">
                <a:solidFill>
                  <a:schemeClr val="bg1"/>
                </a:solidFill>
                <a:latin typeface="+mn-lt"/>
                <a:ea typeface="+mn-ea"/>
                <a:cs typeface="+mn-cs"/>
              </a:rPr>
              <a:t> </a:t>
            </a:r>
            <a:r>
              <a:rPr lang="en-US" sz="1200" kern="1200" dirty="0">
                <a:solidFill>
                  <a:schemeClr val="bg1"/>
                </a:solidFill>
                <a:latin typeface="+mn-lt"/>
                <a:ea typeface="+mn-ea"/>
                <a:cs typeface="+mn-cs"/>
              </a:rPr>
              <a:t>currently be in child welfare foster care</a:t>
            </a:r>
            <a:r>
              <a:rPr lang="en-US" sz="1200" kern="1200" baseline="0" dirty="0">
                <a:solidFill>
                  <a:schemeClr val="bg1"/>
                </a:solidFill>
                <a:latin typeface="+mn-lt"/>
                <a:ea typeface="+mn-ea"/>
                <a:cs typeface="+mn-cs"/>
              </a:rPr>
              <a:t> </a:t>
            </a:r>
            <a:r>
              <a:rPr lang="en-US" sz="1200" b="1" kern="1200" baseline="0" dirty="0">
                <a:solidFill>
                  <a:schemeClr val="bg1"/>
                </a:solidFill>
                <a:latin typeface="+mn-lt"/>
                <a:ea typeface="+mn-ea"/>
                <a:cs typeface="+mn-cs"/>
              </a:rPr>
              <a:t>OR</a:t>
            </a:r>
            <a:r>
              <a:rPr lang="en-US" sz="1200" kern="1200" baseline="0" dirty="0">
                <a:solidFill>
                  <a:schemeClr val="bg1"/>
                </a:solidFill>
                <a:latin typeface="+mn-lt"/>
                <a:ea typeface="+mn-ea"/>
                <a:cs typeface="+mn-cs"/>
              </a:rPr>
              <a:t> h</a:t>
            </a:r>
            <a:r>
              <a:rPr lang="en-US" sz="1200" kern="1200" dirty="0">
                <a:solidFill>
                  <a:schemeClr val="bg1"/>
                </a:solidFill>
                <a:latin typeface="+mn-lt"/>
                <a:ea typeface="+mn-ea"/>
                <a:cs typeface="+mn-cs"/>
              </a:rPr>
              <a:t>ad been in child welfare foster care for at least 180 days after your 14th birthday and </a:t>
            </a:r>
            <a:r>
              <a:rPr lang="en-US" sz="1200" b="0" kern="1200" dirty="0">
                <a:solidFill>
                  <a:schemeClr val="bg1"/>
                </a:solidFill>
                <a:latin typeface="+mn-lt"/>
                <a:ea typeface="+mn-ea"/>
                <a:cs typeface="+mn-cs"/>
              </a:rPr>
              <a:t>exited substitute care at age 16 or older</a:t>
            </a:r>
            <a:r>
              <a:rPr lang="en-US" sz="1200" b="0" kern="1200" baseline="0" dirty="0">
                <a:solidFill>
                  <a:schemeClr val="bg1"/>
                </a:solidFill>
                <a:latin typeface="+mn-lt"/>
                <a:ea typeface="+mn-ea"/>
                <a:cs typeface="+mn-cs"/>
              </a:rPr>
              <a:t> </a:t>
            </a:r>
            <a:r>
              <a:rPr lang="en-US" sz="1200" b="1" kern="1200" baseline="0" dirty="0">
                <a:solidFill>
                  <a:schemeClr val="bg1"/>
                </a:solidFill>
                <a:latin typeface="+mn-lt"/>
                <a:ea typeface="+mn-ea"/>
                <a:cs typeface="+mn-cs"/>
              </a:rPr>
              <a:t>OR</a:t>
            </a:r>
            <a:r>
              <a:rPr lang="en-US" sz="1200" b="0" kern="1200" baseline="0" dirty="0">
                <a:solidFill>
                  <a:schemeClr val="bg1"/>
                </a:solidFill>
                <a:latin typeface="+mn-lt"/>
                <a:ea typeface="+mn-ea"/>
                <a:cs typeface="+mn-cs"/>
              </a:rPr>
              <a:t> </a:t>
            </a:r>
            <a:r>
              <a:rPr lang="en-US" sz="1200" kern="1200" dirty="0">
                <a:solidFill>
                  <a:schemeClr val="bg1"/>
                </a:solidFill>
                <a:latin typeface="+mn-lt"/>
                <a:ea typeface="+mn-ea"/>
                <a:cs typeface="+mn-cs"/>
              </a:rPr>
              <a:t>be</a:t>
            </a:r>
            <a:r>
              <a:rPr lang="en-US" sz="1200" kern="1200" baseline="0" dirty="0">
                <a:solidFill>
                  <a:schemeClr val="bg1"/>
                </a:solidFill>
                <a:latin typeface="+mn-lt"/>
                <a:ea typeface="+mn-ea"/>
                <a:cs typeface="+mn-cs"/>
              </a:rPr>
              <a:t> a former foster youth who was adopted or entered into a guardianship on or after your 13th birthday </a:t>
            </a:r>
            <a:r>
              <a:rPr lang="en-US" sz="1200" b="1" kern="1200" baseline="0" dirty="0">
                <a:solidFill>
                  <a:schemeClr val="bg1"/>
                </a:solidFill>
                <a:latin typeface="+mn-lt"/>
                <a:ea typeface="+mn-ea"/>
                <a:cs typeface="+mn-cs"/>
              </a:rPr>
              <a:t>AND</a:t>
            </a:r>
            <a:r>
              <a:rPr lang="en-US" sz="1200" kern="1200" baseline="0" dirty="0">
                <a:solidFill>
                  <a:schemeClr val="bg1"/>
                </a:solidFill>
                <a:latin typeface="+mn-lt"/>
                <a:ea typeface="+mn-ea"/>
                <a:cs typeface="+mn-cs"/>
              </a:rPr>
              <a:t> your adoption/guardianship was finalized after 9/1/15. Must also be enrolled at least half-time and maintain satisfactory academic progress.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baseline="0" dirty="0">
                <a:solidFill>
                  <a:schemeClr val="bg1"/>
                </a:solidFill>
                <a:latin typeface="+mn-lt"/>
                <a:ea typeface="+mn-ea"/>
                <a:cs typeface="+mn-cs"/>
              </a:rPr>
              <a:t>Oregon Tribal Student Grant: </a:t>
            </a:r>
            <a:r>
              <a:rPr lang="en-US" sz="1200" kern="1200" baseline="0" dirty="0">
                <a:solidFill>
                  <a:schemeClr val="bg1"/>
                </a:solidFill>
                <a:latin typeface="+mn-lt"/>
                <a:ea typeface="+mn-ea"/>
                <a:cs typeface="+mn-cs"/>
              </a:rPr>
              <a:t>A state grant for individuals who are members of one of Oregon’s nine Federally recognized tribes. Must complete the FAFSA or ORSAA, the OTSG application, and have enrolled membership confirmed.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a:solidFill>
                  <a:schemeClr val="bg1"/>
                </a:solidFill>
                <a:latin typeface="+mn-lt"/>
                <a:ea typeface="+mn-ea"/>
                <a:cs typeface="+mn-cs"/>
              </a:rPr>
              <a:t>Funding: Award amounts vary, but will cover up to the cost of attendance at Oregon Public institutions for students pursuing their first Associate, Bachelor’s, or Master’s degree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a:solidFill>
                  <a:schemeClr val="bg1"/>
                </a:solidFill>
                <a:latin typeface="+mn-lt"/>
                <a:ea typeface="+mn-ea"/>
                <a:cs typeface="+mn-cs"/>
              </a:rPr>
              <a:t>Eligibility: Must be an enrolled member of one of Oregon’s 9 Federally recognized tribes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bg1"/>
                </a:solidFill>
                <a:latin typeface="+mn-lt"/>
                <a:ea typeface="+mn-ea"/>
                <a:cs typeface="+mn-cs"/>
              </a:rPr>
              <a:t>ONGSTA (Oregon National Guard State Tuition Assistance)</a:t>
            </a:r>
            <a:endParaRPr lang="en-US" sz="1200" b="1" u="none"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Overview</a:t>
            </a:r>
            <a:r>
              <a:rPr lang="en-US" sz="1200" b="0" kern="1200" baseline="0" dirty="0">
                <a:solidFill>
                  <a:schemeClr val="bg1"/>
                </a:solidFill>
                <a:latin typeface="+mn-lt"/>
                <a:ea typeface="+mn-ea"/>
                <a:cs typeface="+mn-cs"/>
              </a:rPr>
              <a:t>: To provide funding for tuition (at in-state residency rates) for Oregon community colleges (up to 90 credits) and public universities (up to 180 credits) for current Oregon National Guard members.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Guard Qualifications</a:t>
            </a:r>
            <a:r>
              <a:rPr lang="en-US" sz="1200" b="0" kern="1200" baseline="0" dirty="0">
                <a:solidFill>
                  <a:schemeClr val="bg1"/>
                </a:solidFill>
                <a:latin typeface="+mn-lt"/>
                <a:ea typeface="+mn-ea"/>
                <a:cs typeface="+mn-cs"/>
              </a:rPr>
              <a:t>: </a:t>
            </a:r>
            <a:r>
              <a:rPr lang="en-US" sz="1200" kern="1200" baseline="0" dirty="0">
                <a:solidFill>
                  <a:schemeClr val="bg1"/>
                </a:solidFill>
                <a:latin typeface="+mn-lt"/>
                <a:ea typeface="+mn-ea"/>
                <a:cs typeface="+mn-cs"/>
              </a:rPr>
              <a:t>C</a:t>
            </a:r>
            <a:r>
              <a:rPr lang="en-US" sz="1200" kern="1200" dirty="0">
                <a:solidFill>
                  <a:schemeClr val="bg1"/>
                </a:solidFill>
                <a:latin typeface="+mn-lt"/>
                <a:ea typeface="+mn-ea"/>
                <a:cs typeface="+mn-cs"/>
              </a:rPr>
              <a:t>omplete any military basic training,</a:t>
            </a:r>
            <a:r>
              <a:rPr lang="en-US" sz="1200" kern="1200" baseline="0" dirty="0">
                <a:solidFill>
                  <a:schemeClr val="bg1"/>
                </a:solidFill>
                <a:latin typeface="+mn-lt"/>
                <a:ea typeface="+mn-ea"/>
                <a:cs typeface="+mn-cs"/>
              </a:rPr>
              <a:t> </a:t>
            </a:r>
            <a:r>
              <a:rPr lang="en-US" sz="1200" kern="1200" dirty="0">
                <a:solidFill>
                  <a:schemeClr val="bg1"/>
                </a:solidFill>
                <a:latin typeface="+mn-lt"/>
                <a:ea typeface="+mn-ea"/>
                <a:cs typeface="+mn-cs"/>
              </a:rPr>
              <a:t>be currently drilling, have a current passing Annual Physical Fitness Test (APFT) score, be a member of the Oregon National (air</a:t>
            </a:r>
            <a:r>
              <a:rPr lang="en-US" sz="1200" kern="1200" baseline="0" dirty="0">
                <a:solidFill>
                  <a:schemeClr val="bg1"/>
                </a:solidFill>
                <a:latin typeface="+mn-lt"/>
                <a:ea typeface="+mn-ea"/>
                <a:cs typeface="+mn-cs"/>
              </a:rPr>
              <a:t> or army) </a:t>
            </a:r>
            <a:r>
              <a:rPr lang="en-US" sz="1200" kern="1200" dirty="0">
                <a:solidFill>
                  <a:schemeClr val="bg1"/>
                </a:solidFill>
                <a:latin typeface="+mn-lt"/>
                <a:ea typeface="+mn-ea"/>
                <a:cs typeface="+mn-cs"/>
              </a:rPr>
              <a:t>Guard, and not currently the subject of any adverse actions.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sng" kern="1200" dirty="0">
                <a:solidFill>
                  <a:schemeClr val="bg1"/>
                </a:solidFill>
                <a:latin typeface="+mn-lt"/>
                <a:ea typeface="+mn-ea"/>
                <a:cs typeface="+mn-cs"/>
              </a:rPr>
              <a:t>Education Qualifications</a:t>
            </a:r>
            <a:r>
              <a:rPr lang="en-US" sz="1200" kern="1200" dirty="0">
                <a:solidFill>
                  <a:schemeClr val="bg1"/>
                </a:solidFill>
                <a:latin typeface="+mn-lt"/>
                <a:ea typeface="+mn-ea"/>
                <a:cs typeface="+mn-cs"/>
              </a:rPr>
              <a:t>: Not have achieved a prior baccalaureate degree, not be default/owe a refund on any federal Title IV loan, be enrolled and in good standing in an</a:t>
            </a:r>
            <a:r>
              <a:rPr lang="en-US" sz="1200" kern="1200" baseline="0" dirty="0">
                <a:solidFill>
                  <a:schemeClr val="bg1"/>
                </a:solidFill>
                <a:latin typeface="+mn-lt"/>
                <a:ea typeface="+mn-ea"/>
                <a:cs typeface="+mn-cs"/>
              </a:rPr>
              <a:t> a</a:t>
            </a:r>
            <a:r>
              <a:rPr lang="en-US" sz="1200" kern="1200" dirty="0">
                <a:solidFill>
                  <a:schemeClr val="bg1"/>
                </a:solidFill>
                <a:latin typeface="+mn-lt"/>
                <a:ea typeface="+mn-ea"/>
                <a:cs typeface="+mn-cs"/>
              </a:rPr>
              <a:t>ssociate/baccalaureate degree program at an eligible Oregon institution, accept any other federal</a:t>
            </a:r>
            <a:r>
              <a:rPr lang="en-US" sz="1200" kern="1200" baseline="0" dirty="0">
                <a:solidFill>
                  <a:schemeClr val="bg1"/>
                </a:solidFill>
                <a:latin typeface="+mn-lt"/>
                <a:ea typeface="+mn-ea"/>
                <a:cs typeface="+mn-cs"/>
              </a:rPr>
              <a:t> and state grants offered, and complete your guard-specific tuition-assistance application. (</a:t>
            </a:r>
            <a:r>
              <a:rPr lang="en-US" dirty="0">
                <a:effectLst/>
              </a:rPr>
              <a:t>The GI Bill is not considered in the ONGSTA calculation.)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u="sng" dirty="0">
                <a:effectLst/>
              </a:rPr>
              <a:t>Application </a:t>
            </a:r>
            <a:r>
              <a:rPr lang="en-US" b="1" u="sng" dirty="0">
                <a:effectLst/>
              </a:rPr>
              <a:t>Deadlines</a:t>
            </a:r>
            <a:r>
              <a:rPr lang="en-US" b="1" dirty="0">
                <a:effectLst/>
              </a:rPr>
              <a:t>: Sept 1 </a:t>
            </a:r>
            <a:r>
              <a:rPr lang="en-US" dirty="0">
                <a:effectLst/>
              </a:rPr>
              <a:t>(fall</a:t>
            </a:r>
            <a:r>
              <a:rPr lang="en-US" baseline="0" dirty="0">
                <a:effectLst/>
              </a:rPr>
              <a:t> term), Dec 15 </a:t>
            </a:r>
            <a:r>
              <a:rPr lang="en-US" dirty="0">
                <a:effectLst/>
              </a:rPr>
              <a:t>(winter term),</a:t>
            </a:r>
            <a:r>
              <a:rPr lang="en-US" baseline="0" dirty="0">
                <a:effectLst/>
              </a:rPr>
              <a:t> Mar 1</a:t>
            </a:r>
            <a:r>
              <a:rPr lang="en-US" dirty="0">
                <a:effectLst/>
              </a:rPr>
              <a:t> (spring term),</a:t>
            </a:r>
            <a:r>
              <a:rPr lang="en-US" baseline="0" dirty="0">
                <a:effectLst/>
              </a:rPr>
              <a:t> Apply before first day of summer term at your institution (summer term)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u="none" kern="1200" baseline="0" dirty="0">
                <a:solidFill>
                  <a:schemeClr val="bg1"/>
                </a:solidFill>
                <a:latin typeface="+mn-lt"/>
                <a:ea typeface="+mn-ea"/>
                <a:cs typeface="+mn-cs"/>
              </a:rPr>
              <a:t>Deceased or Disabled Public Safety Officer Grant </a:t>
            </a:r>
            <a:r>
              <a:rPr lang="en-US" sz="1200" kern="1200" baseline="0" dirty="0">
                <a:solidFill>
                  <a:schemeClr val="bg1"/>
                </a:solidFill>
                <a:latin typeface="+mn-lt"/>
                <a:ea typeface="+mn-ea"/>
                <a:cs typeface="+mn-cs"/>
              </a:rPr>
              <a:t>Applicants for awards must be dependents of a public safety officer in the state of Oregon who was killed or disabled in the line of duty (as defined by ORS 243.954).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sng" kern="1200" baseline="0" dirty="0">
                <a:solidFill>
                  <a:schemeClr val="bg1"/>
                </a:solidFill>
                <a:latin typeface="+mn-lt"/>
                <a:ea typeface="+mn-ea"/>
                <a:cs typeface="+mn-cs"/>
              </a:rPr>
              <a:t>Eligible dependents include:</a:t>
            </a:r>
            <a:r>
              <a:rPr lang="en-US" sz="1200" kern="1200" baseline="0" dirty="0">
                <a:solidFill>
                  <a:schemeClr val="bg1"/>
                </a:solidFill>
                <a:latin typeface="+mn-lt"/>
                <a:ea typeface="+mn-ea"/>
                <a:cs typeface="+mn-cs"/>
              </a:rPr>
              <a:t> the natural child, adopted child, or stepchild of eligible public safety officers.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Eligible public safety officers include</a:t>
            </a:r>
            <a:r>
              <a:rPr lang="en-US" sz="1200" kern="1200" baseline="0" dirty="0">
                <a:solidFill>
                  <a:schemeClr val="bg1"/>
                </a:solidFill>
                <a:latin typeface="+mn-lt"/>
                <a:ea typeface="+mn-ea"/>
                <a:cs typeface="+mn-cs"/>
              </a:rPr>
              <a:t>: Corrections officers, Fire service professionals, Parole and probation officers, Police officers, Reserve officers, and Youth correction officers.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sng" kern="1200" baseline="0" dirty="0">
                <a:solidFill>
                  <a:schemeClr val="bg1"/>
                </a:solidFill>
                <a:latin typeface="+mn-lt"/>
                <a:ea typeface="+mn-ea"/>
                <a:cs typeface="+mn-cs"/>
              </a:rPr>
              <a:t>Award</a:t>
            </a:r>
            <a:r>
              <a:rPr lang="en-US" sz="1200" kern="1200" baseline="0" dirty="0">
                <a:solidFill>
                  <a:schemeClr val="bg1"/>
                </a:solidFill>
                <a:latin typeface="+mn-lt"/>
                <a:ea typeface="+mn-ea"/>
                <a:cs typeface="+mn-cs"/>
              </a:rPr>
              <a:t> can be for up to full tuition and fees, depending on the applicant’s financial resources and the cost of attendance.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sng" kern="1200" baseline="0" dirty="0">
                <a:solidFill>
                  <a:schemeClr val="bg1"/>
                </a:solidFill>
                <a:latin typeface="+mn-lt"/>
                <a:ea typeface="+mn-ea"/>
                <a:cs typeface="+mn-cs"/>
              </a:rPr>
              <a:t>Timeline</a:t>
            </a:r>
            <a:r>
              <a:rPr lang="en-US" sz="1200" kern="1200" baseline="0" dirty="0">
                <a:solidFill>
                  <a:schemeClr val="bg1"/>
                </a:solidFill>
                <a:latin typeface="+mn-lt"/>
                <a:ea typeface="+mn-ea"/>
                <a:cs typeface="+mn-cs"/>
              </a:rPr>
              <a:t>: There is no formal application deadline, but students should </a:t>
            </a:r>
            <a:r>
              <a:rPr lang="en-US" sz="1200" b="0" i="0" kern="1200" baseline="0" dirty="0">
                <a:solidFill>
                  <a:srgbClr val="333333"/>
                </a:solidFill>
                <a:effectLst/>
                <a:latin typeface="Open Sans" panose="020B0606030504020204" pitchFamily="34" charset="0"/>
                <a:ea typeface="+mn-ea"/>
                <a:cs typeface="+mn-cs"/>
              </a:rPr>
              <a:t>fi</a:t>
            </a:r>
            <a:r>
              <a:rPr lang="en-US" b="0" i="0" dirty="0">
                <a:solidFill>
                  <a:srgbClr val="333333"/>
                </a:solidFill>
                <a:effectLst/>
                <a:latin typeface="Open Sans" panose="020B0606030504020204" pitchFamily="34" charset="0"/>
              </a:rPr>
              <a:t>le the </a:t>
            </a:r>
            <a:r>
              <a:rPr lang="en-US" b="0" i="0" u="sng" dirty="0">
                <a:solidFill>
                  <a:srgbClr val="33797E"/>
                </a:solidFill>
                <a:effectLst/>
                <a:latin typeface="Open Sans" panose="020B0606030504020204" pitchFamily="34" charset="0"/>
                <a:hlinkClick r:id="rId3" tooltip="Application and Certification"/>
              </a:rPr>
              <a:t>Application and Certification</a:t>
            </a:r>
            <a:r>
              <a:rPr lang="en-US" b="0" i="0" dirty="0">
                <a:solidFill>
                  <a:srgbClr val="333333"/>
                </a:solidFill>
                <a:effectLst/>
                <a:latin typeface="Open Sans" panose="020B0606030504020204" pitchFamily="34" charset="0"/>
              </a:rPr>
              <a:t> at the same time that you file the </a:t>
            </a:r>
            <a:r>
              <a:rPr lang="en-US" b="0" i="0" u="sng" dirty="0">
                <a:solidFill>
                  <a:srgbClr val="33797E"/>
                </a:solidFill>
                <a:effectLst/>
                <a:latin typeface="Open Sans" panose="020B0606030504020204" pitchFamily="34" charset="0"/>
                <a:hlinkClick r:id="rId4" tooltip="FAFSA/ORSAA"/>
              </a:rPr>
              <a:t>FAFSA or ORSAA</a:t>
            </a:r>
            <a:r>
              <a:rPr lang="en-US" b="0" i="0" dirty="0">
                <a:solidFill>
                  <a:srgbClr val="333333"/>
                </a:solidFill>
                <a:effectLst/>
                <a:latin typeface="Open Sans" panose="020B0606030504020204" pitchFamily="34" charset="0"/>
              </a:rPr>
              <a:t>. </a:t>
            </a:r>
            <a:endParaRPr lang="en-US" sz="1200" kern="1200" baseline="0" dirty="0">
              <a:solidFill>
                <a:schemeClr val="bg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US" sz="1200" b="0" u="none"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endParaRPr lang="en-US" sz="1200" kern="1200" baseline="0" dirty="0">
              <a:solidFill>
                <a:schemeClr val="bg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AA7B4-90AA-494E-B684-F5CA56736B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30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US" sz="1200" b="0" u="none"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u="none" kern="1200" baseline="0" dirty="0">
                <a:solidFill>
                  <a:schemeClr val="bg1"/>
                </a:solidFill>
                <a:latin typeface="+mn-lt"/>
                <a:ea typeface="+mn-ea"/>
                <a:cs typeface="+mn-cs"/>
              </a:rPr>
              <a:t>Barber &amp; Hairdresser Grant</a:t>
            </a:r>
            <a:endParaRPr lang="en-US" sz="1200" b="0" u="none"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Application</a:t>
            </a:r>
            <a:r>
              <a:rPr lang="en-US" sz="1200" b="0" u="none" kern="1200" baseline="0" dirty="0">
                <a:solidFill>
                  <a:schemeClr val="bg1"/>
                </a:solidFill>
                <a:latin typeface="+mn-lt"/>
                <a:ea typeface="+mn-ea"/>
                <a:cs typeface="+mn-cs"/>
              </a:rPr>
              <a:t>: Students apply by completing the FAFSA and attending an eligible school. </a:t>
            </a:r>
            <a:r>
              <a:rPr lang="en-US" b="0" i="0" dirty="0">
                <a:solidFill>
                  <a:srgbClr val="333333"/>
                </a:solidFill>
                <a:effectLst/>
                <a:latin typeface="Open Sans" panose="020B0606030504020204" pitchFamily="34" charset="0"/>
              </a:rPr>
              <a:t>You can apply any time. </a:t>
            </a:r>
            <a:r>
              <a:rPr lang="en-US" b="1" i="0" dirty="0">
                <a:solidFill>
                  <a:srgbClr val="333333"/>
                </a:solidFill>
                <a:effectLst/>
                <a:latin typeface="Open Sans" panose="020B0606030504020204" pitchFamily="34" charset="0"/>
              </a:rPr>
              <a:t>However, your FAFSA must be received by the school you plan to attend no later than February 1 of the award year.</a:t>
            </a:r>
            <a:endParaRPr lang="en-US" sz="1200" b="0" u="none"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Eligibility</a:t>
            </a:r>
            <a:r>
              <a:rPr lang="en-US" sz="1200" b="0" kern="1200" baseline="0" dirty="0">
                <a:solidFill>
                  <a:schemeClr val="bg1"/>
                </a:solidFill>
                <a:latin typeface="+mn-lt"/>
                <a:ea typeface="+mn-ea"/>
                <a:cs typeface="+mn-cs"/>
              </a:rPr>
              <a:t>: students who have financial need and chosen by their school’s financial aid office. A list of eligible intuitions is on our website: https://oregonstudentaid.gov/grants/oregon-barber-and-hairdresser-grant-program/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u="none" kern="1200" baseline="0" dirty="0">
                <a:solidFill>
                  <a:schemeClr val="bg1"/>
                </a:solidFill>
                <a:latin typeface="+mn-lt"/>
                <a:ea typeface="+mn-ea"/>
                <a:cs typeface="+mn-cs"/>
              </a:rPr>
              <a:t>Student Child Care Grant: </a:t>
            </a:r>
            <a:r>
              <a:rPr lang="en-US" sz="1200" kern="1200" baseline="0" dirty="0">
                <a:solidFill>
                  <a:schemeClr val="bg1"/>
                </a:solidFill>
                <a:latin typeface="+mn-lt"/>
                <a:ea typeface="+mn-ea"/>
                <a:cs typeface="+mn-cs"/>
              </a:rPr>
              <a:t>The application process will open from January to May 31.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u="sng" kern="1200" baseline="0" dirty="0">
                <a:solidFill>
                  <a:schemeClr val="bg1"/>
                </a:solidFill>
                <a:latin typeface="+mn-lt"/>
                <a:ea typeface="+mn-ea"/>
                <a:cs typeface="+mn-cs"/>
              </a:rPr>
              <a:t>Children</a:t>
            </a:r>
            <a:r>
              <a:rPr lang="en-US" sz="1200" kern="1200" baseline="0" dirty="0">
                <a:solidFill>
                  <a:schemeClr val="bg1"/>
                </a:solidFill>
                <a:latin typeface="+mn-lt"/>
                <a:ea typeface="+mn-ea"/>
                <a:cs typeface="+mn-cs"/>
              </a:rPr>
              <a:t>: awards based on the number of and ages of children</a:t>
            </a:r>
            <a:r>
              <a:rPr lang="en-US" sz="1200" b="0" kern="1200" baseline="0" dirty="0">
                <a:solidFill>
                  <a:schemeClr val="bg1"/>
                </a:solidFill>
                <a:latin typeface="+mn-lt"/>
                <a:ea typeface="+mn-ea"/>
                <a:cs typeface="+mn-cs"/>
              </a:rPr>
              <a:t>. Children must be age 12 and under </a:t>
            </a:r>
            <a:r>
              <a:rPr lang="en-US" sz="1200" kern="1200" baseline="0" dirty="0">
                <a:solidFill>
                  <a:schemeClr val="bg1"/>
                </a:solidFill>
                <a:latin typeface="+mn-lt"/>
                <a:ea typeface="+mn-ea"/>
                <a:cs typeface="+mn-cs"/>
              </a:rPr>
              <a:t>(or, if over 12, satisfy requirements for special needs). Must utilize a registered Oregon childcare provider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sng" kern="1200" baseline="0" dirty="0">
                <a:solidFill>
                  <a:schemeClr val="bg1"/>
                </a:solidFill>
                <a:latin typeface="+mn-lt"/>
                <a:ea typeface="+mn-ea"/>
                <a:cs typeface="+mn-cs"/>
              </a:rPr>
              <a:t>Priority</a:t>
            </a:r>
            <a:r>
              <a:rPr lang="en-US" sz="1200" b="0" kern="1200" baseline="0" dirty="0">
                <a:solidFill>
                  <a:schemeClr val="bg1"/>
                </a:solidFill>
                <a:latin typeface="+mn-lt"/>
                <a:ea typeface="+mn-ea"/>
                <a:cs typeface="+mn-cs"/>
              </a:rPr>
              <a:t> goes to prior-year recipients </a:t>
            </a:r>
            <a:r>
              <a:rPr lang="en-US" sz="1200" kern="1200" baseline="0" dirty="0">
                <a:solidFill>
                  <a:schemeClr val="bg1"/>
                </a:solidFill>
                <a:latin typeface="+mn-lt"/>
                <a:ea typeface="+mn-ea"/>
                <a:cs typeface="+mn-cs"/>
              </a:rPr>
              <a:t>who continue to meet all eligibility criteria, and subsequently to new applicants based on need, credits earned to-date, and enrollment status. Student cannot not be in default on any federal Title IV loans.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1" u="none"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u="none" kern="1200" baseline="0" dirty="0">
                <a:solidFill>
                  <a:schemeClr val="bg1"/>
                </a:solidFill>
                <a:latin typeface="+mn-lt"/>
                <a:ea typeface="+mn-ea"/>
                <a:cs typeface="+mn-cs"/>
              </a:rPr>
              <a:t>Oregon Teacher Scholars Grant</a:t>
            </a:r>
            <a:endParaRPr lang="en-US" sz="1200" b="0" u="none" kern="1200" baseline="0" dirty="0">
              <a:solidFill>
                <a:schemeClr val="bg1"/>
              </a:solidFill>
              <a:latin typeface="+mn-lt"/>
              <a:ea typeface="+mn-ea"/>
              <a:cs typeface="+mn-cs"/>
            </a:endParaRPr>
          </a:p>
          <a:p>
            <a:pPr marL="342900" marR="0" lvl="0" indent="-342900">
              <a:spcBef>
                <a:spcPts val="0"/>
              </a:spcBef>
              <a:spcAft>
                <a:spcPts val="0"/>
              </a:spcAft>
              <a:buFont typeface="+mj-lt"/>
              <a:buAutoNum type="arabicPeriod"/>
            </a:pPr>
            <a:r>
              <a:rPr lang="en-US" sz="1800" dirty="0">
                <a:solidFill>
                  <a:srgbClr val="1F497D"/>
                </a:solidFill>
                <a:effectLst/>
                <a:latin typeface="Calibri" panose="020F0502020204030204" pitchFamily="34" charset="0"/>
                <a:ea typeface="Calibri" panose="020F0502020204030204" pitchFamily="34" charset="0"/>
              </a:rPr>
              <a:t>For culturally or linguistically diverse students that are enrolled and pursuing their preliminary licensure for teaching, school counseling, school social work, and school psychology. Eligible programs are registered or certified by the Teacher Standards and Practices Commission.</a:t>
            </a:r>
          </a:p>
          <a:p>
            <a:pPr marL="342900" marR="0" lvl="0" indent="-342900">
              <a:spcBef>
                <a:spcPts val="0"/>
              </a:spcBef>
              <a:spcAft>
                <a:spcPts val="0"/>
              </a:spcAft>
              <a:buFont typeface="+mj-lt"/>
              <a:buAutoNum type="arabicPeriod"/>
            </a:pPr>
            <a:r>
              <a:rPr lang="en-US" sz="1800" dirty="0">
                <a:solidFill>
                  <a:srgbClr val="1F497D"/>
                </a:solidFill>
                <a:effectLst/>
                <a:latin typeface="Calibri" panose="020F0502020204030204" pitchFamily="34" charset="0"/>
                <a:ea typeface="Calibri" panose="020F0502020204030204" pitchFamily="34" charset="0"/>
              </a:rPr>
              <a:t>Students must complete an application in addition to the FAFSA or ORSAA each year.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baseline="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baseline="0" dirty="0">
              <a:solidFill>
                <a:schemeClr val="bg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endParaRPr lang="en-US" sz="1200" kern="1200" baseline="0" dirty="0">
              <a:solidFill>
                <a:schemeClr val="bg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AA7B4-90AA-494E-B684-F5CA56736B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38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sz="1100" u="sng" dirty="0"/>
              <a:t>OSAC</a:t>
            </a:r>
            <a:r>
              <a:rPr lang="en-US" sz="1100" u="sng" baseline="0" dirty="0"/>
              <a:t> Scholarship Application Steps:</a:t>
            </a:r>
          </a:p>
          <a:p>
            <a:pPr marL="228600" indent="-228600" eaLnBrk="1" hangingPunct="1">
              <a:buFontTx/>
              <a:buAutoNum type="arabicPeriod"/>
            </a:pPr>
            <a:r>
              <a:rPr lang="en-US" sz="1100" baseline="0" dirty="0"/>
              <a:t>Student Profile: create a student profile with your contact information (along with other backgrounds information) on the OSAC student portal</a:t>
            </a:r>
          </a:p>
          <a:p>
            <a:pPr marL="228600" indent="-228600" eaLnBrk="1" hangingPunct="1">
              <a:buFontTx/>
              <a:buAutoNum type="arabicPeriod"/>
            </a:pPr>
            <a:r>
              <a:rPr lang="en-US" sz="1100" baseline="0" dirty="0"/>
              <a:t>Personal Statements: 3 required essays, 1 optional essay that give scholarship committees a sense of who you are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1" dirty="0"/>
              <a:t>Transcripts</a:t>
            </a:r>
            <a:r>
              <a:rPr lang="en-US" sz="1100" b="0" baseline="0" dirty="0"/>
              <a:t>: A missing or incomplete transcript is </a:t>
            </a:r>
            <a:r>
              <a:rPr lang="en-US" sz="1100" b="1" baseline="0" dirty="0"/>
              <a:t>the ONLY reason a submitted scholarship application will be rejected</a:t>
            </a:r>
            <a:r>
              <a:rPr lang="en-US" sz="1100" b="0" baseline="0" dirty="0"/>
              <a:t>.</a:t>
            </a:r>
            <a:r>
              <a:rPr lang="en-US" sz="1100" dirty="0"/>
              <a:t> Students may request of</a:t>
            </a:r>
            <a:r>
              <a:rPr lang="en-US" sz="1100" baseline="0" dirty="0"/>
              <a:t> </a:t>
            </a:r>
            <a:r>
              <a:rPr lang="en-US" sz="1100" dirty="0"/>
              <a:t>their High School to make an electronic submissions</a:t>
            </a:r>
            <a:r>
              <a:rPr lang="en-US" sz="1100" baseline="0" dirty="0"/>
              <a:t>. Otherwise, a student can either scan and upload the transcript, or send in a hardcopy (in which case the Social Security Number must be removed or rendered illegible).</a:t>
            </a:r>
            <a:endParaRPr lang="en-US" sz="1100" b="0" baseline="0" dirty="0"/>
          </a:p>
          <a:p>
            <a:pPr marL="685800" lvl="1" indent="-228600" eaLnBrk="1" hangingPunct="1">
              <a:buFont typeface="+mj-lt"/>
              <a:buAutoNum type="alphaUcPeriod"/>
            </a:pPr>
            <a:r>
              <a:rPr lang="en-US" sz="1100" b="0" baseline="0" dirty="0"/>
              <a:t>G</a:t>
            </a:r>
            <a:r>
              <a:rPr lang="en-US" sz="1100" dirty="0"/>
              <a:t>raduating </a:t>
            </a:r>
            <a:r>
              <a:rPr lang="en-US" sz="1100" u="sng" dirty="0"/>
              <a:t>high school seniors </a:t>
            </a:r>
            <a:r>
              <a:rPr lang="en-US" sz="1100" dirty="0"/>
              <a:t>must submit transcripts with complete grades through either the</a:t>
            </a:r>
            <a:r>
              <a:rPr lang="en-US" sz="1100" baseline="0" dirty="0"/>
              <a:t> first</a:t>
            </a:r>
            <a:r>
              <a:rPr lang="en-US" sz="1100" dirty="0"/>
              <a:t> semester/trimester</a:t>
            </a:r>
            <a:r>
              <a:rPr lang="en-US" sz="1100" baseline="0" dirty="0"/>
              <a:t> or second quarter</a:t>
            </a:r>
            <a:r>
              <a:rPr lang="en-US" sz="1100" dirty="0"/>
              <a:t>. If you are dual-enrolled in college courses, include that transcript as well.</a:t>
            </a:r>
          </a:p>
          <a:p>
            <a:pPr marL="685800" lvl="1" indent="-228600" eaLnBrk="1" hangingPunct="1">
              <a:buFont typeface="+mj-lt"/>
              <a:buAutoNum type="alphaUcPeriod"/>
            </a:pPr>
            <a:r>
              <a:rPr lang="en-US" sz="1100" u="sng" dirty="0"/>
              <a:t>College students </a:t>
            </a:r>
            <a:r>
              <a:rPr lang="en-US" sz="1100" dirty="0"/>
              <a:t>must submit transcripts that include all coursework through the fall semester/quarter, unless their most recent coursework is more than 10 years old (see detailed Transcript Instructions online). </a:t>
            </a:r>
          </a:p>
          <a:p>
            <a:pPr marL="228600" lvl="0" indent="-228600" eaLnBrk="1" hangingPunct="1">
              <a:buFont typeface="+mj-lt"/>
              <a:buAutoNum type="arabicPeriod"/>
            </a:pPr>
            <a:r>
              <a:rPr lang="en-US" sz="1100" b="0" dirty="0"/>
              <a:t>Activities Chart: a</a:t>
            </a:r>
            <a:r>
              <a:rPr lang="en-US" sz="1100" b="0" baseline="0" dirty="0"/>
              <a:t> breakdown of what you have done outside of class-time (explained next slide)</a:t>
            </a:r>
          </a:p>
          <a:p>
            <a:pPr marL="228600" lvl="0" indent="-228600" eaLnBrk="1" hangingPunct="1">
              <a:buFont typeface="+mj-lt"/>
              <a:buAutoNum type="arabicPeriod"/>
            </a:pPr>
            <a:r>
              <a:rPr lang="en-US" sz="1100" b="1" dirty="0"/>
              <a:t>Other</a:t>
            </a:r>
            <a:r>
              <a:rPr lang="en-US" sz="1100" b="0" baseline="0" dirty="0"/>
              <a:t> </a:t>
            </a:r>
            <a:r>
              <a:rPr lang="en-US" sz="1100" b="1" baseline="0" dirty="0"/>
              <a:t>D</a:t>
            </a:r>
            <a:r>
              <a:rPr lang="en-US" sz="1100" b="1" dirty="0"/>
              <a:t>ocumentation</a:t>
            </a:r>
            <a:r>
              <a:rPr lang="en-US" sz="1100" b="1" baseline="0" dirty="0"/>
              <a:t>: </a:t>
            </a:r>
            <a:r>
              <a:rPr lang="en-US" sz="1100" b="0" baseline="0" dirty="0"/>
              <a:t>Any additional pieces r</a:t>
            </a:r>
            <a:r>
              <a:rPr lang="en-US" sz="1100" baseline="0" dirty="0"/>
              <a:t>equired</a:t>
            </a:r>
            <a:r>
              <a:rPr lang="en-US" sz="1100" dirty="0"/>
              <a:t> for individual scholarships. These</a:t>
            </a:r>
            <a:r>
              <a:rPr lang="en-US" sz="1100" baseline="0" dirty="0"/>
              <a:t> </a:t>
            </a:r>
            <a:r>
              <a:rPr lang="en-US" sz="1100" dirty="0"/>
              <a:t>must be scanned and uploaded to the student’s application</a:t>
            </a:r>
            <a:r>
              <a:rPr lang="en-US" sz="1100" baseline="0" dirty="0"/>
              <a:t> (i</a:t>
            </a:r>
            <a:r>
              <a:rPr lang="en-US" sz="1100" dirty="0"/>
              <a:t>nstructions are available in the online application). Many people choose not to apply for these scholarships because of the extra work,</a:t>
            </a:r>
            <a:r>
              <a:rPr lang="en-US" sz="1100" baseline="0" dirty="0"/>
              <a:t> so by applying to these students raise their </a:t>
            </a:r>
            <a:r>
              <a:rPr lang="en-US" sz="1100" dirty="0"/>
              <a:t>chances of being awarded a scholarship.</a:t>
            </a:r>
          </a:p>
          <a:p>
            <a:endParaRPr lang="en-US" sz="1100" dirty="0"/>
          </a:p>
          <a:p>
            <a:r>
              <a:rPr lang="en-US" sz="1100" u="sng" dirty="0"/>
              <a:t>Notification:</a:t>
            </a:r>
          </a:p>
          <a:p>
            <a:pPr marL="228600" indent="-228600">
              <a:buFont typeface="+mj-lt"/>
              <a:buAutoNum type="arabicPeriod"/>
            </a:pPr>
            <a:r>
              <a:rPr lang="en-US" sz="1100" dirty="0"/>
              <a:t>Check your Student Portal often for your </a:t>
            </a:r>
            <a:r>
              <a:rPr lang="en-US" sz="1100" b="1" dirty="0"/>
              <a:t>application status message</a:t>
            </a:r>
            <a:r>
              <a:rPr lang="en-US" sz="1100" dirty="0"/>
              <a:t>. If it says “Review Pending,” keep checking back until it says </a:t>
            </a:r>
            <a:r>
              <a:rPr lang="en-US" sz="1100" b="0" dirty="0"/>
              <a:t>“Valid Application Accepted.”</a:t>
            </a:r>
            <a:r>
              <a:rPr lang="en-US" sz="1100" dirty="0"/>
              <a:t>  If it says, “Application Problem,” make the correction and submit by the deadline indicated in your status message. </a:t>
            </a:r>
          </a:p>
          <a:p>
            <a:pPr marL="228600" indent="-228600">
              <a:buFont typeface="+mj-lt"/>
              <a:buAutoNum type="arabicPeriod"/>
            </a:pPr>
            <a:r>
              <a:rPr lang="en-US" sz="1100" b="1" dirty="0"/>
              <a:t>Keep your email address on</a:t>
            </a:r>
            <a:r>
              <a:rPr lang="en-US" sz="1100" b="1" baseline="0" dirty="0"/>
              <a:t> file</a:t>
            </a:r>
            <a:r>
              <a:rPr lang="en-US" sz="1100" b="1" dirty="0"/>
              <a:t> up-to-date</a:t>
            </a:r>
            <a:r>
              <a:rPr lang="en-US" sz="1100" dirty="0"/>
              <a:t>. This is one of the ways OSAC notifies you about scholarships.</a:t>
            </a:r>
          </a:p>
          <a:p>
            <a:pPr marL="228600" indent="-228600">
              <a:buFont typeface="+mj-lt"/>
              <a:buAutoNum type="arabicPeriod"/>
            </a:pPr>
            <a:r>
              <a:rPr lang="en-US" sz="1100" dirty="0"/>
              <a:t>Check </a:t>
            </a:r>
            <a:r>
              <a:rPr lang="en-US" sz="1100" b="1" dirty="0"/>
              <a:t>April through August to see if you have been awarded </a:t>
            </a:r>
            <a:r>
              <a:rPr lang="en-US" sz="1100" dirty="0"/>
              <a:t>a scholarship and if awarded, accept or decline it online. CHECK YOUR PROFILE FREQUENTLY for the status of scholarships. </a:t>
            </a:r>
          </a:p>
          <a:p>
            <a:pPr marL="228600" indent="-228600">
              <a:buFont typeface="+mj-lt"/>
              <a:buAutoNum type="arabicPeriod"/>
            </a:pPr>
            <a:r>
              <a:rPr lang="en-US" sz="1100" dirty="0"/>
              <a:t>Change your name, address, phone number, email, college, or major, log in and update your information.</a:t>
            </a:r>
            <a:r>
              <a:rPr lang="en-US" sz="1100" baseline="0" dirty="0"/>
              <a:t> Keeping this information up-to-date makes it easier to re-apply next year.</a:t>
            </a:r>
            <a:endParaRPr lang="en-US" sz="1100" dirty="0"/>
          </a:p>
          <a:p>
            <a:endParaRPr lang="en-US" sz="1100" b="0" u="sng" dirty="0"/>
          </a:p>
          <a:p>
            <a:r>
              <a:rPr lang="en-US" sz="1100" b="0" u="sng" dirty="0"/>
              <a:t>If awarded: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Log into your Student Portal and</a:t>
            </a:r>
            <a:r>
              <a:rPr lang="en-US" sz="1100" baseline="0" dirty="0"/>
              <a:t> </a:t>
            </a:r>
            <a:r>
              <a:rPr lang="en-US" sz="1100" b="1" dirty="0"/>
              <a:t>accept your scholarship award</a:t>
            </a:r>
            <a:r>
              <a:rPr lang="en-US" sz="1100" dirty="0"/>
              <a:t>. Failure to accept this award may delay or terminate your award and delay awarding an alternate recipient.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dirty="0"/>
              <a:t>Update</a:t>
            </a:r>
            <a:r>
              <a:rPr lang="en-US" sz="1100" b="1" dirty="0"/>
              <a:t> your college </a:t>
            </a:r>
            <a:r>
              <a:rPr lang="en-US" sz="1100" dirty="0"/>
              <a:t>choice, college major, and personal information (name, address, e-mail address, and phone number). If you transfer schools or are enrolled at two or more schools at the same time during the academic year, notify OSAC early to allow time to process the change.</a:t>
            </a:r>
          </a:p>
          <a:p>
            <a:pPr marL="171450" lvl="0" indent="-171450">
              <a:buFont typeface="Arial" panose="020B0604020202020204" pitchFamily="34" charset="0"/>
              <a:buChar char="•"/>
            </a:pPr>
            <a:r>
              <a:rPr lang="en-US" sz="1100" dirty="0"/>
              <a:t>Write a </a:t>
            </a:r>
            <a:r>
              <a:rPr lang="en-US" sz="1100" b="1" dirty="0"/>
              <a:t>thank you letter </a:t>
            </a:r>
            <a:r>
              <a:rPr lang="en-US" sz="1100" dirty="0"/>
              <a:t>to the donor of your scholarship award. The address will be provided during the</a:t>
            </a:r>
            <a:r>
              <a:rPr lang="en-US" sz="1100" baseline="0" dirty="0"/>
              <a:t> award acceptance process. </a:t>
            </a:r>
          </a:p>
          <a:p>
            <a:pPr marL="171450" lvl="0" indent="-171450">
              <a:buFont typeface="Arial" panose="020B0604020202020204" pitchFamily="34" charset="0"/>
              <a:buChar char="•"/>
            </a:pPr>
            <a:r>
              <a:rPr lang="en-US" sz="1100" dirty="0"/>
              <a:t>OSAC sends funds to your school’s financial aid office prior to the beginning of each term/semester. Your scholarship award is prorated for each term/semester. </a:t>
            </a:r>
            <a:r>
              <a:rPr lang="en-US" sz="1100" b="1" dirty="0"/>
              <a:t>If you do not attend school for a term(s), you will not receive that portion of your award</a:t>
            </a:r>
            <a:r>
              <a:rPr lang="en-US" sz="1100" dirty="0"/>
              <a:t>. You must maintain the required enrollment status and satisfactory academic progress to receive disbursements throughout the year. Scholarships must be used for educational expenses as defined by your school</a:t>
            </a:r>
            <a:r>
              <a:rPr lang="en-US" sz="1100" baseline="0" dirty="0"/>
              <a:t> (</a:t>
            </a:r>
            <a:r>
              <a:rPr lang="en-US" sz="1100" dirty="0"/>
              <a:t>tuition,</a:t>
            </a:r>
            <a:r>
              <a:rPr lang="en-US" sz="1100" baseline="0" dirty="0"/>
              <a:t> student </a:t>
            </a:r>
            <a:r>
              <a:rPr lang="en-US" sz="1100" dirty="0"/>
              <a:t>fees, room and board, books, transportation, and education-related personal costs).</a:t>
            </a:r>
          </a:p>
          <a:p>
            <a:endParaRPr lang="en-US" dirty="0"/>
          </a:p>
          <a:p>
            <a:endParaRPr lang="en-US" b="0"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A3D93-748B-4AC8-B1BE-8E93ACB29E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65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dirty="0"/>
              <a:t>Mark your calendars, here is the OSAC Scholarship Timeline for 2025-26 cycle</a:t>
            </a:r>
          </a:p>
          <a:p>
            <a:endParaRPr lang="en-US" dirty="0"/>
          </a:p>
          <a:p>
            <a:r>
              <a:rPr lang="en-US" dirty="0"/>
              <a:t>November 1st- The OSAC scholarship opens and students can start their application</a:t>
            </a:r>
          </a:p>
          <a:p>
            <a:r>
              <a:rPr lang="en-US" dirty="0"/>
              <a:t>December- The FAFSA will likely open on December 1</a:t>
            </a:r>
            <a:r>
              <a:rPr lang="en-US" baseline="30000" dirty="0"/>
              <a:t>st</a:t>
            </a:r>
            <a:r>
              <a:rPr lang="en-US" dirty="0"/>
              <a:t>  and the ORSAA will likely open in December as well.</a:t>
            </a:r>
          </a:p>
          <a:p>
            <a:r>
              <a:rPr lang="en-US" dirty="0"/>
              <a:t>February 18</a:t>
            </a:r>
            <a:r>
              <a:rPr lang="en-US" baseline="30000" dirty="0"/>
              <a:t>th</a:t>
            </a:r>
            <a:r>
              <a:rPr lang="en-US" dirty="0"/>
              <a:t> – Is the Early Bird deadline</a:t>
            </a:r>
          </a:p>
          <a:p>
            <a:r>
              <a:rPr lang="en-US" dirty="0"/>
              <a:t>March 3rd- Is the final deadline.</a:t>
            </a:r>
          </a:p>
          <a:p>
            <a:endParaRPr lang="en-US" b="0" i="1" dirty="0">
              <a:solidFill>
                <a:srgbClr val="333333"/>
              </a:solidFill>
              <a:effectLst/>
              <a:latin typeface="Open Sans" panose="020B0606030504020204" pitchFamily="34" charset="0"/>
            </a:endParaRPr>
          </a:p>
          <a:p>
            <a:r>
              <a:rPr lang="en-US" b="0" i="1" dirty="0">
                <a:solidFill>
                  <a:srgbClr val="333333"/>
                </a:solidFill>
                <a:effectLst/>
                <a:latin typeface="Open Sans" panose="020B0606030504020204" pitchFamily="34" charset="0"/>
              </a:rPr>
              <a:t>All deadlines are 11:59 </a:t>
            </a:r>
            <a:r>
              <a:rPr lang="en-US" b="0" i="1" dirty="0" err="1">
                <a:solidFill>
                  <a:srgbClr val="333333"/>
                </a:solidFill>
                <a:effectLst/>
                <a:latin typeface="Open Sans" panose="020B0606030504020204" pitchFamily="34" charset="0"/>
              </a:rPr>
              <a:t>p.m</a:t>
            </a:r>
            <a:r>
              <a:rPr lang="en-US" b="0" i="1" dirty="0">
                <a:solidFill>
                  <a:srgbClr val="333333"/>
                </a:solidFill>
                <a:effectLst/>
                <a:latin typeface="Open Sans" panose="020B0606030504020204" pitchFamily="34" charset="0"/>
              </a:rPr>
              <a:t> (PT)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A3D93-748B-4AC8-B1BE-8E93ACB29E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885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A67F-21E9-427C-97D7-9B07981BCC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1BACE7-D9C5-4549-9554-A37235C1A0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4169EC-973C-4896-A6A7-8A4FD62492EC}"/>
              </a:ext>
            </a:extLst>
          </p:cNvPr>
          <p:cNvSpPr>
            <a:spLocks noGrp="1"/>
          </p:cNvSpPr>
          <p:nvPr>
            <p:ph type="dt" sz="half" idx="10"/>
          </p:nvPr>
        </p:nvSpPr>
        <p:spPr/>
        <p:txBody>
          <a:bodyPr/>
          <a:lstStyle/>
          <a:p>
            <a:fld id="{33410E44-5D79-4012-92EC-9838A6E8113C}" type="datetimeFigureOut">
              <a:rPr lang="en-US" smtClean="0"/>
              <a:t>10/11/2024</a:t>
            </a:fld>
            <a:endParaRPr lang="en-US"/>
          </a:p>
        </p:txBody>
      </p:sp>
      <p:sp>
        <p:nvSpPr>
          <p:cNvPr id="5" name="Footer Placeholder 4">
            <a:extLst>
              <a:ext uri="{FF2B5EF4-FFF2-40B4-BE49-F238E27FC236}">
                <a16:creationId xmlns:a16="http://schemas.microsoft.com/office/drawing/2014/main" id="{72085871-0319-4338-893C-6FA553F9D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74C92-39D6-4E62-B833-A292424003C1}"/>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213343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4E91-0161-4824-8586-6AA4CF31B0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BF7D00-65AD-4F5E-B15D-5843DF49E2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F8EEA-7254-4B0F-BB02-EFCC0E005F4C}"/>
              </a:ext>
            </a:extLst>
          </p:cNvPr>
          <p:cNvSpPr>
            <a:spLocks noGrp="1"/>
          </p:cNvSpPr>
          <p:nvPr>
            <p:ph type="dt" sz="half" idx="10"/>
          </p:nvPr>
        </p:nvSpPr>
        <p:spPr/>
        <p:txBody>
          <a:bodyPr/>
          <a:lstStyle/>
          <a:p>
            <a:fld id="{33410E44-5D79-4012-92EC-9838A6E8113C}" type="datetimeFigureOut">
              <a:rPr lang="en-US" smtClean="0"/>
              <a:t>10/11/2024</a:t>
            </a:fld>
            <a:endParaRPr lang="en-US"/>
          </a:p>
        </p:txBody>
      </p:sp>
      <p:sp>
        <p:nvSpPr>
          <p:cNvPr id="5" name="Footer Placeholder 4">
            <a:extLst>
              <a:ext uri="{FF2B5EF4-FFF2-40B4-BE49-F238E27FC236}">
                <a16:creationId xmlns:a16="http://schemas.microsoft.com/office/drawing/2014/main" id="{1C6D5ECE-B112-4247-96E1-E5F23CDA2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59E9E-6D98-4210-AAFB-DFB4C91347EC}"/>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137613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C31272-43EA-456C-BF26-E6E4292D8A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B83531-B61B-455B-9C9D-76990926F9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C765C-E824-42D2-908A-7B23AA6BA7E9}"/>
              </a:ext>
            </a:extLst>
          </p:cNvPr>
          <p:cNvSpPr>
            <a:spLocks noGrp="1"/>
          </p:cNvSpPr>
          <p:nvPr>
            <p:ph type="dt" sz="half" idx="10"/>
          </p:nvPr>
        </p:nvSpPr>
        <p:spPr/>
        <p:txBody>
          <a:bodyPr/>
          <a:lstStyle/>
          <a:p>
            <a:fld id="{33410E44-5D79-4012-92EC-9838A6E8113C}" type="datetimeFigureOut">
              <a:rPr lang="en-US" smtClean="0"/>
              <a:t>10/11/2024</a:t>
            </a:fld>
            <a:endParaRPr lang="en-US"/>
          </a:p>
        </p:txBody>
      </p:sp>
      <p:sp>
        <p:nvSpPr>
          <p:cNvPr id="5" name="Footer Placeholder 4">
            <a:extLst>
              <a:ext uri="{FF2B5EF4-FFF2-40B4-BE49-F238E27FC236}">
                <a16:creationId xmlns:a16="http://schemas.microsoft.com/office/drawing/2014/main" id="{E446A3FC-5F4D-4184-BC51-97633A99D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C1836-AD4F-44BF-89DF-C47358A56685}"/>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312858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FB6A-F67F-4210-A210-B0F4FFB83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43C195-398E-4569-89A6-EE715CDE31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7F11EC-362E-4F6D-A14A-C1D379D88844}"/>
              </a:ext>
            </a:extLst>
          </p:cNvPr>
          <p:cNvSpPr>
            <a:spLocks noGrp="1"/>
          </p:cNvSpPr>
          <p:nvPr>
            <p:ph type="dt" sz="half" idx="10"/>
          </p:nvPr>
        </p:nvSpPr>
        <p:spPr/>
        <p:txBody>
          <a:bodyPr/>
          <a:lstStyle/>
          <a:p>
            <a:fld id="{CFF1BDD1-CB82-4228-B0B4-24131563D242}" type="datetimeFigureOut">
              <a:rPr lang="en-US" smtClean="0"/>
              <a:t>10/11/2024</a:t>
            </a:fld>
            <a:endParaRPr lang="en-US"/>
          </a:p>
        </p:txBody>
      </p:sp>
      <p:sp>
        <p:nvSpPr>
          <p:cNvPr id="5" name="Footer Placeholder 4">
            <a:extLst>
              <a:ext uri="{FF2B5EF4-FFF2-40B4-BE49-F238E27FC236}">
                <a16:creationId xmlns:a16="http://schemas.microsoft.com/office/drawing/2014/main" id="{09EA71A9-A00A-45EF-AD42-2649160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C8E3F-B00F-476F-9201-6BF35205F8D5}"/>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2545796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1C73-EB65-4B0A-989F-99B3418E7F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3984F1-665C-4E6C-A405-95BB5DF567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9C9D5-7B06-4B13-A480-0EFDC010BC59}"/>
              </a:ext>
            </a:extLst>
          </p:cNvPr>
          <p:cNvSpPr>
            <a:spLocks noGrp="1"/>
          </p:cNvSpPr>
          <p:nvPr>
            <p:ph type="dt" sz="half" idx="10"/>
          </p:nvPr>
        </p:nvSpPr>
        <p:spPr/>
        <p:txBody>
          <a:bodyPr/>
          <a:lstStyle/>
          <a:p>
            <a:fld id="{CFF1BDD1-CB82-4228-B0B4-24131563D242}" type="datetimeFigureOut">
              <a:rPr lang="en-US" smtClean="0"/>
              <a:t>10/11/2024</a:t>
            </a:fld>
            <a:endParaRPr lang="en-US"/>
          </a:p>
        </p:txBody>
      </p:sp>
      <p:sp>
        <p:nvSpPr>
          <p:cNvPr id="5" name="Footer Placeholder 4">
            <a:extLst>
              <a:ext uri="{FF2B5EF4-FFF2-40B4-BE49-F238E27FC236}">
                <a16:creationId xmlns:a16="http://schemas.microsoft.com/office/drawing/2014/main" id="{6F69F974-2802-4E82-B53A-36BC91BF4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1C453-D516-42A8-A709-A4F5703372F7}"/>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2713630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2F14-BA52-4CA2-B756-1CC7E45F11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706E9D-2503-4B96-8F42-61FA184F06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495561-9936-4445-B769-6AFDBB036EFA}"/>
              </a:ext>
            </a:extLst>
          </p:cNvPr>
          <p:cNvSpPr>
            <a:spLocks noGrp="1"/>
          </p:cNvSpPr>
          <p:nvPr>
            <p:ph type="dt" sz="half" idx="10"/>
          </p:nvPr>
        </p:nvSpPr>
        <p:spPr/>
        <p:txBody>
          <a:bodyPr/>
          <a:lstStyle/>
          <a:p>
            <a:fld id="{CFF1BDD1-CB82-4228-B0B4-24131563D242}" type="datetimeFigureOut">
              <a:rPr lang="en-US" smtClean="0"/>
              <a:t>10/11/2024</a:t>
            </a:fld>
            <a:endParaRPr lang="en-US"/>
          </a:p>
        </p:txBody>
      </p:sp>
      <p:sp>
        <p:nvSpPr>
          <p:cNvPr id="5" name="Footer Placeholder 4">
            <a:extLst>
              <a:ext uri="{FF2B5EF4-FFF2-40B4-BE49-F238E27FC236}">
                <a16:creationId xmlns:a16="http://schemas.microsoft.com/office/drawing/2014/main" id="{26A09EB2-8E50-4EF5-8BDE-498930B1D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F9505-9E99-445C-BB2A-8058D26C07A9}"/>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1898169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4DBF-2DEF-4C4A-B358-C1EF15D4AA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5354AE-CA0B-4C10-869F-3BBE6C314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E8CB47-4058-46C5-B702-6BA8F568C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5A1497-2758-4EA8-9259-B7012B7B56FB}"/>
              </a:ext>
            </a:extLst>
          </p:cNvPr>
          <p:cNvSpPr>
            <a:spLocks noGrp="1"/>
          </p:cNvSpPr>
          <p:nvPr>
            <p:ph type="dt" sz="half" idx="10"/>
          </p:nvPr>
        </p:nvSpPr>
        <p:spPr/>
        <p:txBody>
          <a:bodyPr/>
          <a:lstStyle/>
          <a:p>
            <a:fld id="{CFF1BDD1-CB82-4228-B0B4-24131563D242}" type="datetimeFigureOut">
              <a:rPr lang="en-US" smtClean="0"/>
              <a:t>10/11/2024</a:t>
            </a:fld>
            <a:endParaRPr lang="en-US"/>
          </a:p>
        </p:txBody>
      </p:sp>
      <p:sp>
        <p:nvSpPr>
          <p:cNvPr id="6" name="Footer Placeholder 5">
            <a:extLst>
              <a:ext uri="{FF2B5EF4-FFF2-40B4-BE49-F238E27FC236}">
                <a16:creationId xmlns:a16="http://schemas.microsoft.com/office/drawing/2014/main" id="{D10C1584-F7B7-4A70-9448-1D56F7F2E0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51B53-2084-4FB3-8412-9BE1389B8128}"/>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3946758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6863-5AFF-4D22-8A42-C96DE574AF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1000B7-661A-4227-ADDE-B8C4D1E18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B77B2C-3EAC-4D81-9E05-1DCE7A2BAA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A0B47B-C0AF-4B5E-9556-FE6B1643CC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444169-76CC-49F9-8796-63D5E28273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31A682-D685-42AF-9CCE-B2D70B232551}"/>
              </a:ext>
            </a:extLst>
          </p:cNvPr>
          <p:cNvSpPr>
            <a:spLocks noGrp="1"/>
          </p:cNvSpPr>
          <p:nvPr>
            <p:ph type="dt" sz="half" idx="10"/>
          </p:nvPr>
        </p:nvSpPr>
        <p:spPr/>
        <p:txBody>
          <a:bodyPr/>
          <a:lstStyle/>
          <a:p>
            <a:fld id="{CFF1BDD1-CB82-4228-B0B4-24131563D242}" type="datetimeFigureOut">
              <a:rPr lang="en-US" smtClean="0"/>
              <a:t>10/11/2024</a:t>
            </a:fld>
            <a:endParaRPr lang="en-US"/>
          </a:p>
        </p:txBody>
      </p:sp>
      <p:sp>
        <p:nvSpPr>
          <p:cNvPr id="8" name="Footer Placeholder 7">
            <a:extLst>
              <a:ext uri="{FF2B5EF4-FFF2-40B4-BE49-F238E27FC236}">
                <a16:creationId xmlns:a16="http://schemas.microsoft.com/office/drawing/2014/main" id="{B1A6CF71-113B-4816-965D-72D8F85ECD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98793C-60E3-4092-B7C1-EE0FCB3ACF88}"/>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464590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F282-F282-40AB-93B7-E84620BDB4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CDA3E3-15E8-4BE8-89AC-8DEFFCB8360F}"/>
              </a:ext>
            </a:extLst>
          </p:cNvPr>
          <p:cNvSpPr>
            <a:spLocks noGrp="1"/>
          </p:cNvSpPr>
          <p:nvPr>
            <p:ph type="dt" sz="half" idx="10"/>
          </p:nvPr>
        </p:nvSpPr>
        <p:spPr/>
        <p:txBody>
          <a:bodyPr/>
          <a:lstStyle/>
          <a:p>
            <a:fld id="{CFF1BDD1-CB82-4228-B0B4-24131563D242}" type="datetimeFigureOut">
              <a:rPr lang="en-US" smtClean="0"/>
              <a:t>10/11/2024</a:t>
            </a:fld>
            <a:endParaRPr lang="en-US"/>
          </a:p>
        </p:txBody>
      </p:sp>
      <p:sp>
        <p:nvSpPr>
          <p:cNvPr id="4" name="Footer Placeholder 3">
            <a:extLst>
              <a:ext uri="{FF2B5EF4-FFF2-40B4-BE49-F238E27FC236}">
                <a16:creationId xmlns:a16="http://schemas.microsoft.com/office/drawing/2014/main" id="{3E7804CF-F444-4C92-BED7-52CCDFE627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46C8CC-AC9B-49E1-9EB6-CBA28C41F43F}"/>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895218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A88701-D867-44C4-9401-649458514C96}"/>
              </a:ext>
            </a:extLst>
          </p:cNvPr>
          <p:cNvSpPr>
            <a:spLocks noGrp="1"/>
          </p:cNvSpPr>
          <p:nvPr>
            <p:ph type="dt" sz="half" idx="10"/>
          </p:nvPr>
        </p:nvSpPr>
        <p:spPr/>
        <p:txBody>
          <a:bodyPr/>
          <a:lstStyle/>
          <a:p>
            <a:fld id="{CFF1BDD1-CB82-4228-B0B4-24131563D242}" type="datetimeFigureOut">
              <a:rPr lang="en-US" smtClean="0"/>
              <a:t>10/11/2024</a:t>
            </a:fld>
            <a:endParaRPr lang="en-US"/>
          </a:p>
        </p:txBody>
      </p:sp>
      <p:sp>
        <p:nvSpPr>
          <p:cNvPr id="3" name="Footer Placeholder 2">
            <a:extLst>
              <a:ext uri="{FF2B5EF4-FFF2-40B4-BE49-F238E27FC236}">
                <a16:creationId xmlns:a16="http://schemas.microsoft.com/office/drawing/2014/main" id="{EE59C335-3182-40D2-865D-5A5FD07BE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117A93-B2A6-4D24-AA2C-5FA16F61A4AB}"/>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3728095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88BD-4539-49E9-81E2-7BDD6D72F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51F132-ABC3-4009-9A83-44CF8479FE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EFCC62-CB58-420B-8A8E-3774F0804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A092D-6B6D-4FD1-8ACD-2F7CC328660D}"/>
              </a:ext>
            </a:extLst>
          </p:cNvPr>
          <p:cNvSpPr>
            <a:spLocks noGrp="1"/>
          </p:cNvSpPr>
          <p:nvPr>
            <p:ph type="dt" sz="half" idx="10"/>
          </p:nvPr>
        </p:nvSpPr>
        <p:spPr/>
        <p:txBody>
          <a:bodyPr/>
          <a:lstStyle/>
          <a:p>
            <a:fld id="{CFF1BDD1-CB82-4228-B0B4-24131563D242}" type="datetimeFigureOut">
              <a:rPr lang="en-US" smtClean="0"/>
              <a:t>10/11/2024</a:t>
            </a:fld>
            <a:endParaRPr lang="en-US"/>
          </a:p>
        </p:txBody>
      </p:sp>
      <p:sp>
        <p:nvSpPr>
          <p:cNvPr id="6" name="Footer Placeholder 5">
            <a:extLst>
              <a:ext uri="{FF2B5EF4-FFF2-40B4-BE49-F238E27FC236}">
                <a16:creationId xmlns:a16="http://schemas.microsoft.com/office/drawing/2014/main" id="{E6F5ECB5-1F79-4100-9C0C-BB44752B5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3215B6-74B8-4709-BB96-A9A03FCB7419}"/>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172118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B952-82EC-4DAC-B88F-10A5859F33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FCD4D-34D6-441C-868A-209532575F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837A8-3828-4C0D-B07B-6DCFBF881BEC}"/>
              </a:ext>
            </a:extLst>
          </p:cNvPr>
          <p:cNvSpPr>
            <a:spLocks noGrp="1"/>
          </p:cNvSpPr>
          <p:nvPr>
            <p:ph type="dt" sz="half" idx="10"/>
          </p:nvPr>
        </p:nvSpPr>
        <p:spPr/>
        <p:txBody>
          <a:bodyPr/>
          <a:lstStyle/>
          <a:p>
            <a:fld id="{33410E44-5D79-4012-92EC-9838A6E8113C}" type="datetimeFigureOut">
              <a:rPr lang="en-US" smtClean="0"/>
              <a:t>10/11/2024</a:t>
            </a:fld>
            <a:endParaRPr lang="en-US"/>
          </a:p>
        </p:txBody>
      </p:sp>
      <p:sp>
        <p:nvSpPr>
          <p:cNvPr id="5" name="Footer Placeholder 4">
            <a:extLst>
              <a:ext uri="{FF2B5EF4-FFF2-40B4-BE49-F238E27FC236}">
                <a16:creationId xmlns:a16="http://schemas.microsoft.com/office/drawing/2014/main" id="{1A865AB2-58D4-4D8E-BD48-6B77B3677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11E629-453F-465C-A6AD-2F62917D9134}"/>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2063227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7A007-F3A8-4E95-BD53-FA61EA1F6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BE3022-53E9-46B7-B8B8-8EFAF1E88C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25E48A-D45E-49E6-8B84-4305DC9BD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BD693-0047-4C21-8602-3E20FB04DEE3}"/>
              </a:ext>
            </a:extLst>
          </p:cNvPr>
          <p:cNvSpPr>
            <a:spLocks noGrp="1"/>
          </p:cNvSpPr>
          <p:nvPr>
            <p:ph type="dt" sz="half" idx="10"/>
          </p:nvPr>
        </p:nvSpPr>
        <p:spPr/>
        <p:txBody>
          <a:bodyPr/>
          <a:lstStyle/>
          <a:p>
            <a:fld id="{CFF1BDD1-CB82-4228-B0B4-24131563D242}" type="datetimeFigureOut">
              <a:rPr lang="en-US" smtClean="0"/>
              <a:t>10/11/2024</a:t>
            </a:fld>
            <a:endParaRPr lang="en-US"/>
          </a:p>
        </p:txBody>
      </p:sp>
      <p:sp>
        <p:nvSpPr>
          <p:cNvPr id="6" name="Footer Placeholder 5">
            <a:extLst>
              <a:ext uri="{FF2B5EF4-FFF2-40B4-BE49-F238E27FC236}">
                <a16:creationId xmlns:a16="http://schemas.microsoft.com/office/drawing/2014/main" id="{10B26A37-E972-416D-A515-A6D1B5AE3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CB163-03EF-42EF-8654-04D775BFD1E4}"/>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1750470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FAE7B-ED2C-4A87-9E39-CE6BF8E24E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AD34A1-714A-4689-90AE-7BEE0D6B34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C0716-284B-40E7-9337-8068EDC064EF}"/>
              </a:ext>
            </a:extLst>
          </p:cNvPr>
          <p:cNvSpPr>
            <a:spLocks noGrp="1"/>
          </p:cNvSpPr>
          <p:nvPr>
            <p:ph type="dt" sz="half" idx="10"/>
          </p:nvPr>
        </p:nvSpPr>
        <p:spPr/>
        <p:txBody>
          <a:bodyPr/>
          <a:lstStyle/>
          <a:p>
            <a:fld id="{CFF1BDD1-CB82-4228-B0B4-24131563D242}" type="datetimeFigureOut">
              <a:rPr lang="en-US" smtClean="0"/>
              <a:t>10/11/2024</a:t>
            </a:fld>
            <a:endParaRPr lang="en-US"/>
          </a:p>
        </p:txBody>
      </p:sp>
      <p:sp>
        <p:nvSpPr>
          <p:cNvPr id="5" name="Footer Placeholder 4">
            <a:extLst>
              <a:ext uri="{FF2B5EF4-FFF2-40B4-BE49-F238E27FC236}">
                <a16:creationId xmlns:a16="http://schemas.microsoft.com/office/drawing/2014/main" id="{535F3EF0-EF71-4D92-A781-DE02522F5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816E5-CCD3-4BD7-9F55-E0C47A0F85F2}"/>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1706601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447FC-517A-4698-8C9E-87E0C65639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7D885E-1597-4C27-B36F-17C953C617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CEF26-EFA0-48CF-BA3D-030AE3C3A806}"/>
              </a:ext>
            </a:extLst>
          </p:cNvPr>
          <p:cNvSpPr>
            <a:spLocks noGrp="1"/>
          </p:cNvSpPr>
          <p:nvPr>
            <p:ph type="dt" sz="half" idx="10"/>
          </p:nvPr>
        </p:nvSpPr>
        <p:spPr/>
        <p:txBody>
          <a:bodyPr/>
          <a:lstStyle/>
          <a:p>
            <a:fld id="{CFF1BDD1-CB82-4228-B0B4-24131563D242}" type="datetimeFigureOut">
              <a:rPr lang="en-US" smtClean="0"/>
              <a:t>10/11/2024</a:t>
            </a:fld>
            <a:endParaRPr lang="en-US"/>
          </a:p>
        </p:txBody>
      </p:sp>
      <p:sp>
        <p:nvSpPr>
          <p:cNvPr id="5" name="Footer Placeholder 4">
            <a:extLst>
              <a:ext uri="{FF2B5EF4-FFF2-40B4-BE49-F238E27FC236}">
                <a16:creationId xmlns:a16="http://schemas.microsoft.com/office/drawing/2014/main" id="{39335F60-3BF7-47D2-90C2-BC2789C3A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328F8-EAA5-4D1C-B7BA-52D862952823}"/>
              </a:ext>
            </a:extLst>
          </p:cNvPr>
          <p:cNvSpPr>
            <a:spLocks noGrp="1"/>
          </p:cNvSpPr>
          <p:nvPr>
            <p:ph type="sldNum" sz="quarter" idx="12"/>
          </p:nvPr>
        </p:nvSpPr>
        <p:spPr/>
        <p:txBody>
          <a:bodyPr/>
          <a:lstStyle/>
          <a:p>
            <a:fld id="{21448E1D-6C71-46A3-9B22-0BBE8ABA6D7A}" type="slidenum">
              <a:rPr lang="en-US" smtClean="0"/>
              <a:t>‹#›</a:t>
            </a:fld>
            <a:endParaRPr lang="en-US"/>
          </a:p>
        </p:txBody>
      </p:sp>
    </p:spTree>
    <p:extLst>
      <p:ext uri="{BB962C8B-B14F-4D97-AF65-F5344CB8AC3E}">
        <p14:creationId xmlns:p14="http://schemas.microsoft.com/office/powerpoint/2010/main" val="4099978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B9BF-FEB0-4AB9-BE22-E01DBC8A74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EBF0D2-DAD4-4437-8EB4-666E4EC59F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F7A1EF-7305-4A1E-80D1-C64DF5D8A908}"/>
              </a:ext>
            </a:extLst>
          </p:cNvPr>
          <p:cNvSpPr>
            <a:spLocks noGrp="1"/>
          </p:cNvSpPr>
          <p:nvPr>
            <p:ph type="dt" sz="half" idx="10"/>
          </p:nvPr>
        </p:nvSpPr>
        <p:spPr/>
        <p:txBody>
          <a:bodyPr/>
          <a:lstStyle/>
          <a:p>
            <a:fld id="{5D366B50-2BB6-46C1-A307-71A5D8161656}" type="datetimeFigureOut">
              <a:rPr lang="en-US" smtClean="0"/>
              <a:t>10/11/2024</a:t>
            </a:fld>
            <a:endParaRPr lang="en-US"/>
          </a:p>
        </p:txBody>
      </p:sp>
      <p:sp>
        <p:nvSpPr>
          <p:cNvPr id="5" name="Footer Placeholder 4">
            <a:extLst>
              <a:ext uri="{FF2B5EF4-FFF2-40B4-BE49-F238E27FC236}">
                <a16:creationId xmlns:a16="http://schemas.microsoft.com/office/drawing/2014/main" id="{A8E889B8-AC6E-444B-9221-6AFE6AF25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CCE2E-581F-4D1D-B139-1BC2CDFC6DBA}"/>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4177896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283E-7512-4933-B4F9-B783E7AA73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FDDE6D-DAD9-4F17-8914-43561882DF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16455-5689-4BD8-93F6-6B1B6E1AEA02}"/>
              </a:ext>
            </a:extLst>
          </p:cNvPr>
          <p:cNvSpPr>
            <a:spLocks noGrp="1"/>
          </p:cNvSpPr>
          <p:nvPr>
            <p:ph type="dt" sz="half" idx="10"/>
          </p:nvPr>
        </p:nvSpPr>
        <p:spPr/>
        <p:txBody>
          <a:bodyPr/>
          <a:lstStyle/>
          <a:p>
            <a:fld id="{5D366B50-2BB6-46C1-A307-71A5D8161656}" type="datetimeFigureOut">
              <a:rPr lang="en-US" smtClean="0"/>
              <a:t>10/11/2024</a:t>
            </a:fld>
            <a:endParaRPr lang="en-US"/>
          </a:p>
        </p:txBody>
      </p:sp>
      <p:sp>
        <p:nvSpPr>
          <p:cNvPr id="5" name="Footer Placeholder 4">
            <a:extLst>
              <a:ext uri="{FF2B5EF4-FFF2-40B4-BE49-F238E27FC236}">
                <a16:creationId xmlns:a16="http://schemas.microsoft.com/office/drawing/2014/main" id="{6AC4B4EA-A616-415C-BA20-2D0F31097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879C9-9C75-4A17-99C4-05133DA38BF9}"/>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4272649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6FDB-9657-4A90-A557-D33815C9EB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E80303-AD23-4537-8ED4-BFA407389E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38787F-49A2-4896-922B-EA6AC405A861}"/>
              </a:ext>
            </a:extLst>
          </p:cNvPr>
          <p:cNvSpPr>
            <a:spLocks noGrp="1"/>
          </p:cNvSpPr>
          <p:nvPr>
            <p:ph type="dt" sz="half" idx="10"/>
          </p:nvPr>
        </p:nvSpPr>
        <p:spPr/>
        <p:txBody>
          <a:bodyPr/>
          <a:lstStyle/>
          <a:p>
            <a:fld id="{5D366B50-2BB6-46C1-A307-71A5D8161656}" type="datetimeFigureOut">
              <a:rPr lang="en-US" smtClean="0"/>
              <a:t>10/11/2024</a:t>
            </a:fld>
            <a:endParaRPr lang="en-US"/>
          </a:p>
        </p:txBody>
      </p:sp>
      <p:sp>
        <p:nvSpPr>
          <p:cNvPr id="5" name="Footer Placeholder 4">
            <a:extLst>
              <a:ext uri="{FF2B5EF4-FFF2-40B4-BE49-F238E27FC236}">
                <a16:creationId xmlns:a16="http://schemas.microsoft.com/office/drawing/2014/main" id="{CD67EA83-15CC-49A9-9394-56F8CB29E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9B38E-2D7E-4C96-BB86-7356550EAD42}"/>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846093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EB94-85C9-4A82-AFDF-8912AAAAD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89C099-7013-4534-990C-9C178EA32C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0EE4CA-6693-446A-8711-8493CCEC83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533349-0AB7-4A37-8EC8-9488E49C40BE}"/>
              </a:ext>
            </a:extLst>
          </p:cNvPr>
          <p:cNvSpPr>
            <a:spLocks noGrp="1"/>
          </p:cNvSpPr>
          <p:nvPr>
            <p:ph type="dt" sz="half" idx="10"/>
          </p:nvPr>
        </p:nvSpPr>
        <p:spPr/>
        <p:txBody>
          <a:bodyPr/>
          <a:lstStyle/>
          <a:p>
            <a:fld id="{5D366B50-2BB6-46C1-A307-71A5D8161656}" type="datetimeFigureOut">
              <a:rPr lang="en-US" smtClean="0"/>
              <a:t>10/11/2024</a:t>
            </a:fld>
            <a:endParaRPr lang="en-US"/>
          </a:p>
        </p:txBody>
      </p:sp>
      <p:sp>
        <p:nvSpPr>
          <p:cNvPr id="6" name="Footer Placeholder 5">
            <a:extLst>
              <a:ext uri="{FF2B5EF4-FFF2-40B4-BE49-F238E27FC236}">
                <a16:creationId xmlns:a16="http://schemas.microsoft.com/office/drawing/2014/main" id="{376CB859-0E3E-4A70-929F-0ACC08DAFF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19428-26CE-41EC-A57A-B0E8EA06C56B}"/>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2654667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FD89-46B7-4EEA-B392-E702CD306E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C93C78-0EBA-4BD2-87F8-DDE081D7D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EFBDE3-E2D2-4139-ABFC-F67FEC990D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5B1353-EB34-42A7-9181-57DC419E66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D9AFE7-7B1B-4EDF-981B-C57FA41EF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11DA64-E5BA-4FBB-9BC9-FCAD423048CA}"/>
              </a:ext>
            </a:extLst>
          </p:cNvPr>
          <p:cNvSpPr>
            <a:spLocks noGrp="1"/>
          </p:cNvSpPr>
          <p:nvPr>
            <p:ph type="dt" sz="half" idx="10"/>
          </p:nvPr>
        </p:nvSpPr>
        <p:spPr/>
        <p:txBody>
          <a:bodyPr/>
          <a:lstStyle/>
          <a:p>
            <a:fld id="{5D366B50-2BB6-46C1-A307-71A5D8161656}" type="datetimeFigureOut">
              <a:rPr lang="en-US" smtClean="0"/>
              <a:t>10/11/2024</a:t>
            </a:fld>
            <a:endParaRPr lang="en-US"/>
          </a:p>
        </p:txBody>
      </p:sp>
      <p:sp>
        <p:nvSpPr>
          <p:cNvPr id="8" name="Footer Placeholder 7">
            <a:extLst>
              <a:ext uri="{FF2B5EF4-FFF2-40B4-BE49-F238E27FC236}">
                <a16:creationId xmlns:a16="http://schemas.microsoft.com/office/drawing/2014/main" id="{A8CE9D8C-B1D4-4CAE-AA35-D53AF6F8E3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D43F32-B400-496F-8DBA-C5657FE7DB66}"/>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2879429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C983-6457-454E-84A6-39056140E0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853D13-949B-4222-A931-9CC6E66E6E87}"/>
              </a:ext>
            </a:extLst>
          </p:cNvPr>
          <p:cNvSpPr>
            <a:spLocks noGrp="1"/>
          </p:cNvSpPr>
          <p:nvPr>
            <p:ph type="dt" sz="half" idx="10"/>
          </p:nvPr>
        </p:nvSpPr>
        <p:spPr/>
        <p:txBody>
          <a:bodyPr/>
          <a:lstStyle/>
          <a:p>
            <a:fld id="{5D366B50-2BB6-46C1-A307-71A5D8161656}" type="datetimeFigureOut">
              <a:rPr lang="en-US" smtClean="0"/>
              <a:t>10/11/2024</a:t>
            </a:fld>
            <a:endParaRPr lang="en-US"/>
          </a:p>
        </p:txBody>
      </p:sp>
      <p:sp>
        <p:nvSpPr>
          <p:cNvPr id="4" name="Footer Placeholder 3">
            <a:extLst>
              <a:ext uri="{FF2B5EF4-FFF2-40B4-BE49-F238E27FC236}">
                <a16:creationId xmlns:a16="http://schemas.microsoft.com/office/drawing/2014/main" id="{04E677B7-43F6-41B7-B653-AFB1E08827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7E805F-043D-4BBE-A5C3-5682CFA1BC3C}"/>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2736161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874103-0970-42C6-BD35-089F26050963}"/>
              </a:ext>
            </a:extLst>
          </p:cNvPr>
          <p:cNvSpPr>
            <a:spLocks noGrp="1"/>
          </p:cNvSpPr>
          <p:nvPr>
            <p:ph type="dt" sz="half" idx="10"/>
          </p:nvPr>
        </p:nvSpPr>
        <p:spPr/>
        <p:txBody>
          <a:bodyPr/>
          <a:lstStyle/>
          <a:p>
            <a:fld id="{5D366B50-2BB6-46C1-A307-71A5D8161656}" type="datetimeFigureOut">
              <a:rPr lang="en-US" smtClean="0"/>
              <a:t>10/11/2024</a:t>
            </a:fld>
            <a:endParaRPr lang="en-US"/>
          </a:p>
        </p:txBody>
      </p:sp>
      <p:sp>
        <p:nvSpPr>
          <p:cNvPr id="3" name="Footer Placeholder 2">
            <a:extLst>
              <a:ext uri="{FF2B5EF4-FFF2-40B4-BE49-F238E27FC236}">
                <a16:creationId xmlns:a16="http://schemas.microsoft.com/office/drawing/2014/main" id="{1E054589-89AE-447C-ABF5-5E365E365D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35AA04-8888-4B4C-AA97-2EAA39CAE1E8}"/>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51139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E0A2-870E-4DD6-A6D5-40DFD17599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F9C6DC-2227-4527-B938-BE0F2FC9A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909382-D60E-4790-A326-A538721DC15F}"/>
              </a:ext>
            </a:extLst>
          </p:cNvPr>
          <p:cNvSpPr>
            <a:spLocks noGrp="1"/>
          </p:cNvSpPr>
          <p:nvPr>
            <p:ph type="dt" sz="half" idx="10"/>
          </p:nvPr>
        </p:nvSpPr>
        <p:spPr/>
        <p:txBody>
          <a:bodyPr/>
          <a:lstStyle/>
          <a:p>
            <a:fld id="{33410E44-5D79-4012-92EC-9838A6E8113C}" type="datetimeFigureOut">
              <a:rPr lang="en-US" smtClean="0"/>
              <a:t>10/11/2024</a:t>
            </a:fld>
            <a:endParaRPr lang="en-US"/>
          </a:p>
        </p:txBody>
      </p:sp>
      <p:sp>
        <p:nvSpPr>
          <p:cNvPr id="5" name="Footer Placeholder 4">
            <a:extLst>
              <a:ext uri="{FF2B5EF4-FFF2-40B4-BE49-F238E27FC236}">
                <a16:creationId xmlns:a16="http://schemas.microsoft.com/office/drawing/2014/main" id="{05953D9F-8FB2-4A93-9BCD-2A438B015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69CBF-25A0-457D-BAAC-B4F66DC7D53A}"/>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2965218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4424-25A8-4EAB-B8E0-A91DD9D807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13DE35-E154-4910-AF8C-A59B4678B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7B485D-BD54-49D0-91B6-D094665AB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F94A6-92A6-472B-96FE-3970378CE038}"/>
              </a:ext>
            </a:extLst>
          </p:cNvPr>
          <p:cNvSpPr>
            <a:spLocks noGrp="1"/>
          </p:cNvSpPr>
          <p:nvPr>
            <p:ph type="dt" sz="half" idx="10"/>
          </p:nvPr>
        </p:nvSpPr>
        <p:spPr/>
        <p:txBody>
          <a:bodyPr/>
          <a:lstStyle/>
          <a:p>
            <a:fld id="{5D366B50-2BB6-46C1-A307-71A5D8161656}" type="datetimeFigureOut">
              <a:rPr lang="en-US" smtClean="0"/>
              <a:t>10/11/2024</a:t>
            </a:fld>
            <a:endParaRPr lang="en-US"/>
          </a:p>
        </p:txBody>
      </p:sp>
      <p:sp>
        <p:nvSpPr>
          <p:cNvPr id="6" name="Footer Placeholder 5">
            <a:extLst>
              <a:ext uri="{FF2B5EF4-FFF2-40B4-BE49-F238E27FC236}">
                <a16:creationId xmlns:a16="http://schemas.microsoft.com/office/drawing/2014/main" id="{FB8A765B-9909-4B60-9418-229D13200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A69C7-9526-47F7-B199-655DC968B40F}"/>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2187629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0E4A-B0F9-4283-B56E-426B871AC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9D7F33-2089-44DB-94A5-8AF07F8164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BDF582-5134-4913-B804-66D69A9ED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C1E03-244C-4E49-936D-6CE8FA300C6F}"/>
              </a:ext>
            </a:extLst>
          </p:cNvPr>
          <p:cNvSpPr>
            <a:spLocks noGrp="1"/>
          </p:cNvSpPr>
          <p:nvPr>
            <p:ph type="dt" sz="half" idx="10"/>
          </p:nvPr>
        </p:nvSpPr>
        <p:spPr/>
        <p:txBody>
          <a:bodyPr/>
          <a:lstStyle/>
          <a:p>
            <a:fld id="{5D366B50-2BB6-46C1-A307-71A5D8161656}" type="datetimeFigureOut">
              <a:rPr lang="en-US" smtClean="0"/>
              <a:t>10/11/2024</a:t>
            </a:fld>
            <a:endParaRPr lang="en-US"/>
          </a:p>
        </p:txBody>
      </p:sp>
      <p:sp>
        <p:nvSpPr>
          <p:cNvPr id="6" name="Footer Placeholder 5">
            <a:extLst>
              <a:ext uri="{FF2B5EF4-FFF2-40B4-BE49-F238E27FC236}">
                <a16:creationId xmlns:a16="http://schemas.microsoft.com/office/drawing/2014/main" id="{4E4CF317-E800-4140-9AE9-B43BE38FE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B81F8-5EB0-4F65-BAC3-9E52DCCC291D}"/>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3616338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6192-56A1-41DE-8C2D-151B520405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69244-2446-4A36-9EBA-2C3FF3A240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6F279-7182-4EAD-B88F-0AE99D2AFE0A}"/>
              </a:ext>
            </a:extLst>
          </p:cNvPr>
          <p:cNvSpPr>
            <a:spLocks noGrp="1"/>
          </p:cNvSpPr>
          <p:nvPr>
            <p:ph type="dt" sz="half" idx="10"/>
          </p:nvPr>
        </p:nvSpPr>
        <p:spPr/>
        <p:txBody>
          <a:bodyPr/>
          <a:lstStyle/>
          <a:p>
            <a:fld id="{5D366B50-2BB6-46C1-A307-71A5D8161656}" type="datetimeFigureOut">
              <a:rPr lang="en-US" smtClean="0"/>
              <a:t>10/11/2024</a:t>
            </a:fld>
            <a:endParaRPr lang="en-US"/>
          </a:p>
        </p:txBody>
      </p:sp>
      <p:sp>
        <p:nvSpPr>
          <p:cNvPr id="5" name="Footer Placeholder 4">
            <a:extLst>
              <a:ext uri="{FF2B5EF4-FFF2-40B4-BE49-F238E27FC236}">
                <a16:creationId xmlns:a16="http://schemas.microsoft.com/office/drawing/2014/main" id="{E6F6514B-137A-4FF8-ACBB-63B1A5B08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F307B-2D31-473F-A27E-5E6CFDFFAAA8}"/>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1916046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E0EC76-D89B-4B6C-AF6D-D8CC7427D4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1A5F5-3087-4879-AE4B-5EB03730A9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C44EC-DFD2-4D7F-A5A4-ABA9C84470E0}"/>
              </a:ext>
            </a:extLst>
          </p:cNvPr>
          <p:cNvSpPr>
            <a:spLocks noGrp="1"/>
          </p:cNvSpPr>
          <p:nvPr>
            <p:ph type="dt" sz="half" idx="10"/>
          </p:nvPr>
        </p:nvSpPr>
        <p:spPr/>
        <p:txBody>
          <a:bodyPr/>
          <a:lstStyle/>
          <a:p>
            <a:fld id="{5D366B50-2BB6-46C1-A307-71A5D8161656}" type="datetimeFigureOut">
              <a:rPr lang="en-US" smtClean="0"/>
              <a:t>10/11/2024</a:t>
            </a:fld>
            <a:endParaRPr lang="en-US"/>
          </a:p>
        </p:txBody>
      </p:sp>
      <p:sp>
        <p:nvSpPr>
          <p:cNvPr id="5" name="Footer Placeholder 4">
            <a:extLst>
              <a:ext uri="{FF2B5EF4-FFF2-40B4-BE49-F238E27FC236}">
                <a16:creationId xmlns:a16="http://schemas.microsoft.com/office/drawing/2014/main" id="{D9B3110E-EB11-4312-B389-77070D4D6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9288A-A9E3-437A-988F-68A5C6B6380A}"/>
              </a:ext>
            </a:extLst>
          </p:cNvPr>
          <p:cNvSpPr>
            <a:spLocks noGrp="1"/>
          </p:cNvSpPr>
          <p:nvPr>
            <p:ph type="sldNum" sz="quarter" idx="12"/>
          </p:nvPr>
        </p:nvSpPr>
        <p:spPr/>
        <p:txBody>
          <a:bodyPr/>
          <a:lstStyle/>
          <a:p>
            <a:fld id="{A61D6933-57CD-47FB-ACE3-C1754E65C229}" type="slidenum">
              <a:rPr lang="en-US" smtClean="0"/>
              <a:t>‹#›</a:t>
            </a:fld>
            <a:endParaRPr lang="en-US"/>
          </a:p>
        </p:txBody>
      </p:sp>
    </p:spTree>
    <p:extLst>
      <p:ext uri="{BB962C8B-B14F-4D97-AF65-F5344CB8AC3E}">
        <p14:creationId xmlns:p14="http://schemas.microsoft.com/office/powerpoint/2010/main" val="68865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580B-4422-450F-8BB2-34CC2FCF4F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E7B0D-E578-457E-ADFE-5C545ED4FF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BD719F-82FE-4E79-9C6C-E2BF7FEB85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41C7F-D597-4E0A-AD09-B0ACE5D5D9C6}"/>
              </a:ext>
            </a:extLst>
          </p:cNvPr>
          <p:cNvSpPr>
            <a:spLocks noGrp="1"/>
          </p:cNvSpPr>
          <p:nvPr>
            <p:ph type="dt" sz="half" idx="10"/>
          </p:nvPr>
        </p:nvSpPr>
        <p:spPr/>
        <p:txBody>
          <a:bodyPr/>
          <a:lstStyle/>
          <a:p>
            <a:fld id="{33410E44-5D79-4012-92EC-9838A6E8113C}" type="datetimeFigureOut">
              <a:rPr lang="en-US" smtClean="0"/>
              <a:t>10/11/2024</a:t>
            </a:fld>
            <a:endParaRPr lang="en-US"/>
          </a:p>
        </p:txBody>
      </p:sp>
      <p:sp>
        <p:nvSpPr>
          <p:cNvPr id="6" name="Footer Placeholder 5">
            <a:extLst>
              <a:ext uri="{FF2B5EF4-FFF2-40B4-BE49-F238E27FC236}">
                <a16:creationId xmlns:a16="http://schemas.microsoft.com/office/drawing/2014/main" id="{8A035A1C-D324-4D09-910D-4FC1D4EE4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9C247-AF55-429D-8777-CBF2A39DBE3F}"/>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385601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BE4B-EB4B-46EE-A84B-4A160DC573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C7102-E967-43F3-9540-273D06BE82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88A4E2-F738-45D2-970F-9789E82CBC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F15E73-497F-4CA3-A0AD-FDA98E2173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FA5F29-D7FB-498F-9809-E834D576A8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387010-FF27-4140-BB10-23AE4CC9D900}"/>
              </a:ext>
            </a:extLst>
          </p:cNvPr>
          <p:cNvSpPr>
            <a:spLocks noGrp="1"/>
          </p:cNvSpPr>
          <p:nvPr>
            <p:ph type="dt" sz="half" idx="10"/>
          </p:nvPr>
        </p:nvSpPr>
        <p:spPr/>
        <p:txBody>
          <a:bodyPr/>
          <a:lstStyle/>
          <a:p>
            <a:fld id="{33410E44-5D79-4012-92EC-9838A6E8113C}" type="datetimeFigureOut">
              <a:rPr lang="en-US" smtClean="0"/>
              <a:t>10/11/2024</a:t>
            </a:fld>
            <a:endParaRPr lang="en-US"/>
          </a:p>
        </p:txBody>
      </p:sp>
      <p:sp>
        <p:nvSpPr>
          <p:cNvPr id="8" name="Footer Placeholder 7">
            <a:extLst>
              <a:ext uri="{FF2B5EF4-FFF2-40B4-BE49-F238E27FC236}">
                <a16:creationId xmlns:a16="http://schemas.microsoft.com/office/drawing/2014/main" id="{E851DEB1-1DA0-46AC-8ADA-5EEFD090DD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BE4B48-B1AD-40C2-938C-32F1492DD342}"/>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22949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40BD-F8E6-4795-ADDD-C8D5ED90D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711015-B325-405A-BB5D-E0E496B3DCFE}"/>
              </a:ext>
            </a:extLst>
          </p:cNvPr>
          <p:cNvSpPr>
            <a:spLocks noGrp="1"/>
          </p:cNvSpPr>
          <p:nvPr>
            <p:ph type="dt" sz="half" idx="10"/>
          </p:nvPr>
        </p:nvSpPr>
        <p:spPr/>
        <p:txBody>
          <a:bodyPr/>
          <a:lstStyle/>
          <a:p>
            <a:fld id="{33410E44-5D79-4012-92EC-9838A6E8113C}" type="datetimeFigureOut">
              <a:rPr lang="en-US" smtClean="0"/>
              <a:t>10/11/2024</a:t>
            </a:fld>
            <a:endParaRPr lang="en-US"/>
          </a:p>
        </p:txBody>
      </p:sp>
      <p:sp>
        <p:nvSpPr>
          <p:cNvPr id="4" name="Footer Placeholder 3">
            <a:extLst>
              <a:ext uri="{FF2B5EF4-FFF2-40B4-BE49-F238E27FC236}">
                <a16:creationId xmlns:a16="http://schemas.microsoft.com/office/drawing/2014/main" id="{614AD1EE-D84E-4A08-9A9F-1AC55E117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595E42-32F1-455D-AC6F-A04187E89427}"/>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202130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DE1DCC-18F9-403D-A71F-CE47BDC9F3CB}"/>
              </a:ext>
            </a:extLst>
          </p:cNvPr>
          <p:cNvSpPr>
            <a:spLocks noGrp="1"/>
          </p:cNvSpPr>
          <p:nvPr>
            <p:ph type="dt" sz="half" idx="10"/>
          </p:nvPr>
        </p:nvSpPr>
        <p:spPr/>
        <p:txBody>
          <a:bodyPr/>
          <a:lstStyle/>
          <a:p>
            <a:fld id="{33410E44-5D79-4012-92EC-9838A6E8113C}" type="datetimeFigureOut">
              <a:rPr lang="en-US" smtClean="0"/>
              <a:t>10/11/2024</a:t>
            </a:fld>
            <a:endParaRPr lang="en-US"/>
          </a:p>
        </p:txBody>
      </p:sp>
      <p:sp>
        <p:nvSpPr>
          <p:cNvPr id="3" name="Footer Placeholder 2">
            <a:extLst>
              <a:ext uri="{FF2B5EF4-FFF2-40B4-BE49-F238E27FC236}">
                <a16:creationId xmlns:a16="http://schemas.microsoft.com/office/drawing/2014/main" id="{6FC1B1D7-12D8-47BC-A0FD-C3057A598C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018BCC-11C8-402F-AB2C-931AD43D3428}"/>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96493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B6559-6177-426D-ADF2-2AA0493D20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7D8EDE-F065-4EF1-869F-1714ADCB87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C5DB8E-5DF1-49C3-9DA1-3E2C6615B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42E288-E645-4077-9A84-27D8FB03735E}"/>
              </a:ext>
            </a:extLst>
          </p:cNvPr>
          <p:cNvSpPr>
            <a:spLocks noGrp="1"/>
          </p:cNvSpPr>
          <p:nvPr>
            <p:ph type="dt" sz="half" idx="10"/>
          </p:nvPr>
        </p:nvSpPr>
        <p:spPr/>
        <p:txBody>
          <a:bodyPr/>
          <a:lstStyle/>
          <a:p>
            <a:fld id="{33410E44-5D79-4012-92EC-9838A6E8113C}" type="datetimeFigureOut">
              <a:rPr lang="en-US" smtClean="0"/>
              <a:t>10/11/2024</a:t>
            </a:fld>
            <a:endParaRPr lang="en-US"/>
          </a:p>
        </p:txBody>
      </p:sp>
      <p:sp>
        <p:nvSpPr>
          <p:cNvPr id="6" name="Footer Placeholder 5">
            <a:extLst>
              <a:ext uri="{FF2B5EF4-FFF2-40B4-BE49-F238E27FC236}">
                <a16:creationId xmlns:a16="http://schemas.microsoft.com/office/drawing/2014/main" id="{3CAC0AD0-35C7-404C-B292-259A659CC9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AF01B3-04D2-4CF6-A7F6-A427853B6A53}"/>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312075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1938-2E5D-4221-9FDA-854971510C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53EA3D-83BB-4EB0-BCFB-92AF6D34F7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70E175-E131-4DA6-8BE1-F506EA71E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2725AF-F865-464B-B8B1-0EB3F8DF943E}"/>
              </a:ext>
            </a:extLst>
          </p:cNvPr>
          <p:cNvSpPr>
            <a:spLocks noGrp="1"/>
          </p:cNvSpPr>
          <p:nvPr>
            <p:ph type="dt" sz="half" idx="10"/>
          </p:nvPr>
        </p:nvSpPr>
        <p:spPr/>
        <p:txBody>
          <a:bodyPr/>
          <a:lstStyle/>
          <a:p>
            <a:fld id="{33410E44-5D79-4012-92EC-9838A6E8113C}" type="datetimeFigureOut">
              <a:rPr lang="en-US" smtClean="0"/>
              <a:t>10/11/2024</a:t>
            </a:fld>
            <a:endParaRPr lang="en-US"/>
          </a:p>
        </p:txBody>
      </p:sp>
      <p:sp>
        <p:nvSpPr>
          <p:cNvPr id="6" name="Footer Placeholder 5">
            <a:extLst>
              <a:ext uri="{FF2B5EF4-FFF2-40B4-BE49-F238E27FC236}">
                <a16:creationId xmlns:a16="http://schemas.microsoft.com/office/drawing/2014/main" id="{3DB43BBB-741E-4088-A856-B061AD0DF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11B6B-0E1C-4C97-B69D-3FA6CFB5B232}"/>
              </a:ext>
            </a:extLst>
          </p:cNvPr>
          <p:cNvSpPr>
            <a:spLocks noGrp="1"/>
          </p:cNvSpPr>
          <p:nvPr>
            <p:ph type="sldNum" sz="quarter" idx="12"/>
          </p:nvPr>
        </p:nvSpPr>
        <p:spPr/>
        <p:txBody>
          <a:bodyPr/>
          <a:lstStyle/>
          <a:p>
            <a:fld id="{A4CBADF2-000B-4B67-AF21-66E6DAA26D4D}" type="slidenum">
              <a:rPr lang="en-US" smtClean="0"/>
              <a:t>‹#›</a:t>
            </a:fld>
            <a:endParaRPr lang="en-US"/>
          </a:p>
        </p:txBody>
      </p:sp>
    </p:spTree>
    <p:extLst>
      <p:ext uri="{BB962C8B-B14F-4D97-AF65-F5344CB8AC3E}">
        <p14:creationId xmlns:p14="http://schemas.microsoft.com/office/powerpoint/2010/main" val="105920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FC22FE-B8E6-4422-B764-CBD957DE7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3FE8BE-FACF-435F-B59A-3F4CE8CC5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4C677-C471-4BF4-97D5-2BEB2C9151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10E44-5D79-4012-92EC-9838A6E8113C}" type="datetimeFigureOut">
              <a:rPr lang="en-US" smtClean="0"/>
              <a:t>10/11/2024</a:t>
            </a:fld>
            <a:endParaRPr lang="en-US"/>
          </a:p>
        </p:txBody>
      </p:sp>
      <p:sp>
        <p:nvSpPr>
          <p:cNvPr id="5" name="Footer Placeholder 4">
            <a:extLst>
              <a:ext uri="{FF2B5EF4-FFF2-40B4-BE49-F238E27FC236}">
                <a16:creationId xmlns:a16="http://schemas.microsoft.com/office/drawing/2014/main" id="{19AEE71B-CDD5-4A92-9F66-6C4159053F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771ABD-1344-4D32-88CB-C71E40F846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BADF2-000B-4B67-AF21-66E6DAA26D4D}" type="slidenum">
              <a:rPr lang="en-US" smtClean="0"/>
              <a:t>‹#›</a:t>
            </a:fld>
            <a:endParaRPr lang="en-US"/>
          </a:p>
        </p:txBody>
      </p:sp>
    </p:spTree>
    <p:extLst>
      <p:ext uri="{BB962C8B-B14F-4D97-AF65-F5344CB8AC3E}">
        <p14:creationId xmlns:p14="http://schemas.microsoft.com/office/powerpoint/2010/main" val="254847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5CC6F0-7B3B-4A29-8FC0-859828C5D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FE5-7369-4625-8F64-6A3096C40D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2952A-EBA3-4076-AB5F-AA8C95526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1BDD1-CB82-4228-B0B4-24131563D242}" type="datetimeFigureOut">
              <a:rPr lang="en-US" smtClean="0"/>
              <a:t>10/11/2024</a:t>
            </a:fld>
            <a:endParaRPr lang="en-US"/>
          </a:p>
        </p:txBody>
      </p:sp>
      <p:sp>
        <p:nvSpPr>
          <p:cNvPr id="5" name="Footer Placeholder 4">
            <a:extLst>
              <a:ext uri="{FF2B5EF4-FFF2-40B4-BE49-F238E27FC236}">
                <a16:creationId xmlns:a16="http://schemas.microsoft.com/office/drawing/2014/main" id="{F5F32F33-6390-42DF-9F52-71CDD4CBB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60E40B-D6F4-4C26-8B49-626FC6222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48E1D-6C71-46A3-9B22-0BBE8ABA6D7A}" type="slidenum">
              <a:rPr lang="en-US" smtClean="0"/>
              <a:t>‹#›</a:t>
            </a:fld>
            <a:endParaRPr lang="en-US"/>
          </a:p>
        </p:txBody>
      </p:sp>
    </p:spTree>
    <p:extLst>
      <p:ext uri="{BB962C8B-B14F-4D97-AF65-F5344CB8AC3E}">
        <p14:creationId xmlns:p14="http://schemas.microsoft.com/office/powerpoint/2010/main" val="1548016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BC6324-D783-4BC4-9075-5494F31E03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2C5D75-72E2-4547-9A03-A9BFABE453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47BE7-90C8-45F9-8392-06B0C4DDE8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66B50-2BB6-46C1-A307-71A5D8161656}" type="datetimeFigureOut">
              <a:rPr lang="en-US" smtClean="0"/>
              <a:t>10/11/2024</a:t>
            </a:fld>
            <a:endParaRPr lang="en-US"/>
          </a:p>
        </p:txBody>
      </p:sp>
      <p:sp>
        <p:nvSpPr>
          <p:cNvPr id="5" name="Footer Placeholder 4">
            <a:extLst>
              <a:ext uri="{FF2B5EF4-FFF2-40B4-BE49-F238E27FC236}">
                <a16:creationId xmlns:a16="http://schemas.microsoft.com/office/drawing/2014/main" id="{341E9DD0-BCB2-4A73-8607-9592C6922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113309-6A67-45B1-9E2D-7E388ACBB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D6933-57CD-47FB-ACE3-C1754E65C229}" type="slidenum">
              <a:rPr lang="en-US" smtClean="0"/>
              <a:t>‹#›</a:t>
            </a:fld>
            <a:endParaRPr lang="en-US"/>
          </a:p>
        </p:txBody>
      </p:sp>
    </p:spTree>
    <p:extLst>
      <p:ext uri="{BB962C8B-B14F-4D97-AF65-F5344CB8AC3E}">
        <p14:creationId xmlns:p14="http://schemas.microsoft.com/office/powerpoint/2010/main" val="2644207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image" Target="../media/image34.svg"/></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43.pn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hyperlink" Target="mailto:PublicPrograms@hecc.oregon.gov" TargetMode="External"/><Relationship Id="rId2" Type="http://schemas.openxmlformats.org/officeDocument/2006/relationships/hyperlink" Target="mailto:contactus@aspireoregon.org" TargetMode="External"/><Relationship Id="rId1" Type="http://schemas.openxmlformats.org/officeDocument/2006/relationships/slideLayout" Target="../slideLayouts/slideLayout29.xml"/><Relationship Id="rId5" Type="http://schemas.openxmlformats.org/officeDocument/2006/relationships/hyperlink" Target="mailto:PartnerPortalSupport@hecc.oregon.gov" TargetMode="External"/><Relationship Id="rId4" Type="http://schemas.openxmlformats.org/officeDocument/2006/relationships/hyperlink" Target="mailto:AwardInfo@hecc.oregon.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assroom of students raising their hands in front of a teacher">
            <a:extLst>
              <a:ext uri="{FF2B5EF4-FFF2-40B4-BE49-F238E27FC236}">
                <a16:creationId xmlns:a16="http://schemas.microsoft.com/office/drawing/2014/main" id="{C8B28B6D-17DF-422C-916B-E1869E39CB9A}"/>
              </a:ext>
              <a:ext uri="{C183D7F6-B498-43B3-948B-1728B52AA6E4}">
                <adec:decorative xmlns:adec="http://schemas.microsoft.com/office/drawing/2017/decorative" val="1"/>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Diagonal Corners Rounded 6">
            <a:extLst>
              <a:ext uri="{FF2B5EF4-FFF2-40B4-BE49-F238E27FC236}">
                <a16:creationId xmlns:a16="http://schemas.microsoft.com/office/drawing/2014/main" id="{75D29CC6-40FE-47AC-9F02-716E01257FEE}"/>
              </a:ext>
            </a:extLst>
          </p:cNvPr>
          <p:cNvSpPr/>
          <p:nvPr/>
        </p:nvSpPr>
        <p:spPr>
          <a:xfrm>
            <a:off x="2161954" y="1217381"/>
            <a:ext cx="7868092" cy="4805916"/>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1565CBB-631D-4334-8CF9-E37B126BE257}"/>
              </a:ext>
            </a:extLst>
          </p:cNvPr>
          <p:cNvGrpSpPr/>
          <p:nvPr/>
        </p:nvGrpSpPr>
        <p:grpSpPr>
          <a:xfrm>
            <a:off x="2278926" y="1939782"/>
            <a:ext cx="7634148" cy="2393794"/>
            <a:chOff x="736621" y="692681"/>
            <a:chExt cx="6629509" cy="2393794"/>
          </a:xfrm>
        </p:grpSpPr>
        <p:sp>
          <p:nvSpPr>
            <p:cNvPr id="9" name="TextBox 8">
              <a:extLst>
                <a:ext uri="{FF2B5EF4-FFF2-40B4-BE49-F238E27FC236}">
                  <a16:creationId xmlns:a16="http://schemas.microsoft.com/office/drawing/2014/main" id="{1A2AC6AB-EE7F-4009-AD17-E6681DE93C2C}"/>
                </a:ext>
              </a:extLst>
            </p:cNvPr>
            <p:cNvSpPr txBox="1"/>
            <p:nvPr/>
          </p:nvSpPr>
          <p:spPr>
            <a:xfrm>
              <a:off x="736621" y="692681"/>
              <a:ext cx="6629509" cy="923330"/>
            </a:xfrm>
            <a:prstGeom prst="rect">
              <a:avLst/>
            </a:prstGeom>
            <a:noFill/>
          </p:spPr>
          <p:txBody>
            <a:bodyPr wrap="square" rtlCol="0">
              <a:spAutoFit/>
            </a:bodyPr>
            <a:lstStyle/>
            <a:p>
              <a:pPr algn="ctr"/>
              <a:r>
                <a:rPr lang="en-US" sz="5400" dirty="0">
                  <a:solidFill>
                    <a:schemeClr val="bg1"/>
                  </a:solidFill>
                  <a:latin typeface="Arial Black" panose="020B0A04020102020204" pitchFamily="34" charset="0"/>
                </a:rPr>
                <a:t>OSAC Update</a:t>
              </a:r>
            </a:p>
          </p:txBody>
        </p:sp>
        <p:sp>
          <p:nvSpPr>
            <p:cNvPr id="10" name="TextBox 9">
              <a:extLst>
                <a:ext uri="{FF2B5EF4-FFF2-40B4-BE49-F238E27FC236}">
                  <a16:creationId xmlns:a16="http://schemas.microsoft.com/office/drawing/2014/main" id="{1D7499DA-D698-4091-A753-7204348D4E3B}"/>
                </a:ext>
              </a:extLst>
            </p:cNvPr>
            <p:cNvSpPr txBox="1"/>
            <p:nvPr/>
          </p:nvSpPr>
          <p:spPr>
            <a:xfrm>
              <a:off x="736621" y="1763036"/>
              <a:ext cx="6629509" cy="1323439"/>
            </a:xfrm>
            <a:prstGeom prst="rect">
              <a:avLst/>
            </a:prstGeom>
            <a:noFill/>
          </p:spPr>
          <p:txBody>
            <a:bodyPr wrap="square" rtlCol="0">
              <a:spAutoFit/>
            </a:bodyPr>
            <a:lstStyle/>
            <a:p>
              <a:pPr algn="ctr"/>
              <a:r>
                <a:rPr lang="en-US" sz="4000" dirty="0">
                  <a:solidFill>
                    <a:schemeClr val="bg1"/>
                  </a:solidFill>
                  <a:latin typeface="Trebuchet MS" panose="020B0603020202020204" pitchFamily="34" charset="0"/>
                </a:rPr>
                <a:t>Oregon Public University Counselor Conference</a:t>
              </a:r>
            </a:p>
          </p:txBody>
        </p:sp>
      </p:grpSp>
      <p:pic>
        <p:nvPicPr>
          <p:cNvPr id="14" name="Picture 13" descr="Text&#10;&#10;Description automatically generated">
            <a:extLst>
              <a:ext uri="{FF2B5EF4-FFF2-40B4-BE49-F238E27FC236}">
                <a16:creationId xmlns:a16="http://schemas.microsoft.com/office/drawing/2014/main" id="{93FD8239-1083-4656-B052-3E1F7BB1C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569" y="4702629"/>
            <a:ext cx="2002510" cy="991663"/>
          </a:xfrm>
          <a:prstGeom prst="rect">
            <a:avLst/>
          </a:prstGeom>
        </p:spPr>
      </p:pic>
    </p:spTree>
    <p:extLst>
      <p:ext uri="{BB962C8B-B14F-4D97-AF65-F5344CB8AC3E}">
        <p14:creationId xmlns:p14="http://schemas.microsoft.com/office/powerpoint/2010/main" val="762466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17C9FD9-D77F-4E87-84EB-EDC2E1AB92F6}"/>
              </a:ext>
            </a:extLst>
          </p:cNvPr>
          <p:cNvGrpSpPr/>
          <p:nvPr/>
        </p:nvGrpSpPr>
        <p:grpSpPr>
          <a:xfrm>
            <a:off x="413905" y="346363"/>
            <a:ext cx="7176867" cy="935309"/>
            <a:chOff x="838199" y="339436"/>
            <a:chExt cx="4774384" cy="935309"/>
          </a:xfrm>
        </p:grpSpPr>
        <p:sp>
          <p:nvSpPr>
            <p:cNvPr id="6" name="TextBox 5">
              <a:extLst>
                <a:ext uri="{FF2B5EF4-FFF2-40B4-BE49-F238E27FC236}">
                  <a16:creationId xmlns:a16="http://schemas.microsoft.com/office/drawing/2014/main" id="{D6DAEA1F-ED80-4363-9920-43FF4D13BF4B}"/>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Career and College Readiness Support</a:t>
              </a:r>
            </a:p>
          </p:txBody>
        </p:sp>
        <p:sp>
          <p:nvSpPr>
            <p:cNvPr id="7" name="TextBox 6">
              <a:extLst>
                <a:ext uri="{FF2B5EF4-FFF2-40B4-BE49-F238E27FC236}">
                  <a16:creationId xmlns:a16="http://schemas.microsoft.com/office/drawing/2014/main" id="{C4E7DB1D-E1D7-43EE-8451-1FC638871EC5}"/>
                </a:ext>
              </a:extLst>
            </p:cNvPr>
            <p:cNvSpPr txBox="1"/>
            <p:nvPr/>
          </p:nvSpPr>
          <p:spPr>
            <a:xfrm>
              <a:off x="838199" y="566859"/>
              <a:ext cx="4774384" cy="707886"/>
            </a:xfrm>
            <a:prstGeom prst="rect">
              <a:avLst/>
            </a:prstGeom>
            <a:noFill/>
          </p:spPr>
          <p:txBody>
            <a:bodyPr wrap="square" rtlCol="0">
              <a:spAutoFit/>
            </a:bodyPr>
            <a:lstStyle/>
            <a:p>
              <a:r>
                <a:rPr lang="en-US" sz="4000" dirty="0">
                  <a:latin typeface="Arial Black" panose="020B0A04020102020204" pitchFamily="34" charset="0"/>
                </a:rPr>
                <a:t>ASPIRE </a:t>
              </a:r>
              <a:r>
                <a:rPr lang="en-US" sz="4000" dirty="0">
                  <a:latin typeface="Trebuchet MS" panose="020B0603020202020204" pitchFamily="34" charset="0"/>
                </a:rPr>
                <a:t>Updates</a:t>
              </a:r>
              <a:endParaRPr lang="en-US" sz="5000" dirty="0">
                <a:latin typeface="Trebuchet MS" panose="020B0603020202020204" pitchFamily="34" charset="0"/>
              </a:endParaRPr>
            </a:p>
          </p:txBody>
        </p:sp>
      </p:grpSp>
      <p:sp>
        <p:nvSpPr>
          <p:cNvPr id="21" name="TextBox 20">
            <a:extLst>
              <a:ext uri="{FF2B5EF4-FFF2-40B4-BE49-F238E27FC236}">
                <a16:creationId xmlns:a16="http://schemas.microsoft.com/office/drawing/2014/main" id="{74A81548-E3A9-4B56-9B6B-DA9C5135FD47}"/>
              </a:ext>
            </a:extLst>
          </p:cNvPr>
          <p:cNvSpPr txBox="1"/>
          <p:nvPr/>
        </p:nvSpPr>
        <p:spPr>
          <a:xfrm>
            <a:off x="174985" y="1387923"/>
            <a:ext cx="3491524" cy="1569660"/>
          </a:xfrm>
          <a:prstGeom prst="rect">
            <a:avLst/>
          </a:prstGeom>
          <a:noFill/>
        </p:spPr>
        <p:txBody>
          <a:bodyPr wrap="square" rtlCol="0">
            <a:spAutoFit/>
          </a:bodyPr>
          <a:lstStyle/>
          <a:p>
            <a:r>
              <a:rPr lang="en-US" sz="2400" b="1" dirty="0"/>
              <a:t>Growth</a:t>
            </a:r>
          </a:p>
          <a:p>
            <a:r>
              <a:rPr lang="en-US" sz="2400" dirty="0"/>
              <a:t>ASPIRE added 20 new sites last year, including sites in rural communities. </a:t>
            </a:r>
          </a:p>
        </p:txBody>
      </p:sp>
      <p:sp>
        <p:nvSpPr>
          <p:cNvPr id="22" name="TextBox 21">
            <a:extLst>
              <a:ext uri="{FF2B5EF4-FFF2-40B4-BE49-F238E27FC236}">
                <a16:creationId xmlns:a16="http://schemas.microsoft.com/office/drawing/2014/main" id="{E1029E66-6EE5-4BD2-9BFF-B4E943FE5DA0}"/>
              </a:ext>
            </a:extLst>
          </p:cNvPr>
          <p:cNvSpPr txBox="1"/>
          <p:nvPr/>
        </p:nvSpPr>
        <p:spPr>
          <a:xfrm>
            <a:off x="304019" y="4628748"/>
            <a:ext cx="4018545" cy="1569660"/>
          </a:xfrm>
          <a:prstGeom prst="rect">
            <a:avLst/>
          </a:prstGeom>
          <a:noFill/>
        </p:spPr>
        <p:txBody>
          <a:bodyPr wrap="square" rtlCol="0">
            <a:spAutoFit/>
          </a:bodyPr>
          <a:lstStyle/>
          <a:p>
            <a:r>
              <a:rPr lang="en-US" sz="2400" b="1" dirty="0"/>
              <a:t>Financial Aid Support</a:t>
            </a:r>
          </a:p>
          <a:p>
            <a:r>
              <a:rPr lang="en-US" sz="2400" dirty="0"/>
              <a:t>ASPIRE sites hosted an estimated 1,125 financial aid workshops last year.</a:t>
            </a:r>
          </a:p>
        </p:txBody>
      </p:sp>
      <p:sp>
        <p:nvSpPr>
          <p:cNvPr id="23" name="TextBox 22">
            <a:extLst>
              <a:ext uri="{FF2B5EF4-FFF2-40B4-BE49-F238E27FC236}">
                <a16:creationId xmlns:a16="http://schemas.microsoft.com/office/drawing/2014/main" id="{4758494A-1BA1-4F4B-B567-D31B8B444F51}"/>
              </a:ext>
            </a:extLst>
          </p:cNvPr>
          <p:cNvSpPr txBox="1"/>
          <p:nvPr/>
        </p:nvSpPr>
        <p:spPr>
          <a:xfrm>
            <a:off x="7590773" y="1420581"/>
            <a:ext cx="4493256" cy="1569660"/>
          </a:xfrm>
          <a:prstGeom prst="rect">
            <a:avLst/>
          </a:prstGeom>
          <a:noFill/>
        </p:spPr>
        <p:txBody>
          <a:bodyPr wrap="square" rtlCol="0">
            <a:spAutoFit/>
          </a:bodyPr>
          <a:lstStyle/>
          <a:p>
            <a:r>
              <a:rPr lang="en-US" sz="2400" b="1" dirty="0"/>
              <a:t>Support For Trades</a:t>
            </a:r>
          </a:p>
          <a:p>
            <a:r>
              <a:rPr lang="en-US" sz="2400" dirty="0"/>
              <a:t>Over 75% of ASPIRE sites hosted events to help prepare students for trade careers last year.</a:t>
            </a:r>
          </a:p>
        </p:txBody>
      </p:sp>
      <p:sp>
        <p:nvSpPr>
          <p:cNvPr id="24" name="TextBox 23">
            <a:extLst>
              <a:ext uri="{FF2B5EF4-FFF2-40B4-BE49-F238E27FC236}">
                <a16:creationId xmlns:a16="http://schemas.microsoft.com/office/drawing/2014/main" id="{FEC3F70B-522B-4952-B4DF-5A834E0C3314}"/>
              </a:ext>
            </a:extLst>
          </p:cNvPr>
          <p:cNvSpPr txBox="1"/>
          <p:nvPr/>
        </p:nvSpPr>
        <p:spPr>
          <a:xfrm>
            <a:off x="7869437" y="4761105"/>
            <a:ext cx="4138874" cy="1569660"/>
          </a:xfrm>
          <a:prstGeom prst="rect">
            <a:avLst/>
          </a:prstGeom>
          <a:noFill/>
        </p:spPr>
        <p:txBody>
          <a:bodyPr wrap="square" rtlCol="0">
            <a:spAutoFit/>
          </a:bodyPr>
          <a:lstStyle/>
          <a:p>
            <a:r>
              <a:rPr lang="en-US" sz="2400" b="1" dirty="0"/>
              <a:t>Mentoring Support</a:t>
            </a:r>
          </a:p>
          <a:p>
            <a:r>
              <a:rPr lang="en-US" sz="2400" dirty="0"/>
              <a:t>Approximately 25,000 students received mentoring support through ASPIRE last year.</a:t>
            </a:r>
          </a:p>
        </p:txBody>
      </p:sp>
      <p:grpSp>
        <p:nvGrpSpPr>
          <p:cNvPr id="27" name="Group 26">
            <a:extLst>
              <a:ext uri="{FF2B5EF4-FFF2-40B4-BE49-F238E27FC236}">
                <a16:creationId xmlns:a16="http://schemas.microsoft.com/office/drawing/2014/main" id="{F95D8379-5C8C-8AF2-461F-E4C9E7411E64}"/>
              </a:ext>
            </a:extLst>
          </p:cNvPr>
          <p:cNvGrpSpPr/>
          <p:nvPr/>
        </p:nvGrpSpPr>
        <p:grpSpPr>
          <a:xfrm>
            <a:off x="3197991" y="2295596"/>
            <a:ext cx="5796017" cy="3620281"/>
            <a:chOff x="3197991" y="2295596"/>
            <a:chExt cx="5796017" cy="3620281"/>
          </a:xfrm>
        </p:grpSpPr>
        <p:grpSp>
          <p:nvGrpSpPr>
            <p:cNvPr id="16" name="Group 15">
              <a:extLst>
                <a:ext uri="{FF2B5EF4-FFF2-40B4-BE49-F238E27FC236}">
                  <a16:creationId xmlns:a16="http://schemas.microsoft.com/office/drawing/2014/main" id="{B4E79D5D-CC54-EA20-C17B-4A835E3DCB8E}"/>
                </a:ext>
              </a:extLst>
            </p:cNvPr>
            <p:cNvGrpSpPr/>
            <p:nvPr/>
          </p:nvGrpSpPr>
          <p:grpSpPr>
            <a:xfrm>
              <a:off x="5716399" y="3456187"/>
              <a:ext cx="1828800" cy="1828800"/>
              <a:chOff x="5716399" y="3456187"/>
              <a:chExt cx="1828800" cy="1828800"/>
            </a:xfrm>
          </p:grpSpPr>
          <p:sp>
            <p:nvSpPr>
              <p:cNvPr id="13" name="Rectangle 12">
                <a:extLst>
                  <a:ext uri="{FF2B5EF4-FFF2-40B4-BE49-F238E27FC236}">
                    <a16:creationId xmlns:a16="http://schemas.microsoft.com/office/drawing/2014/main" id="{5E1DC15A-3897-4FE2-BFC1-A09A180E6A69}"/>
                  </a:ext>
                </a:extLst>
              </p:cNvPr>
              <p:cNvSpPr/>
              <p:nvPr/>
            </p:nvSpPr>
            <p:spPr>
              <a:xfrm rot="2700000">
                <a:off x="5716399" y="3456187"/>
                <a:ext cx="1828800" cy="1828800"/>
              </a:xfrm>
              <a:prstGeom prst="rect">
                <a:avLst/>
              </a:prstGeom>
              <a:solidFill>
                <a:srgbClr val="1A476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8">
                <a:extLst>
                  <a:ext uri="{FF2B5EF4-FFF2-40B4-BE49-F238E27FC236}">
                    <a16:creationId xmlns:a16="http://schemas.microsoft.com/office/drawing/2014/main" id="{39C59152-F210-4DEA-B3C4-49B721D2621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057181" y="3851701"/>
                <a:ext cx="1169650" cy="909403"/>
              </a:xfrm>
              <a:prstGeom prst="rect">
                <a:avLst/>
              </a:prstGeom>
            </p:spPr>
          </p:pic>
        </p:grpSp>
        <p:grpSp>
          <p:nvGrpSpPr>
            <p:cNvPr id="25" name="Group 24">
              <a:extLst>
                <a:ext uri="{FF2B5EF4-FFF2-40B4-BE49-F238E27FC236}">
                  <a16:creationId xmlns:a16="http://schemas.microsoft.com/office/drawing/2014/main" id="{A7C17E3E-2C02-82FE-1FE1-CBBBCD91CB27}"/>
                </a:ext>
              </a:extLst>
            </p:cNvPr>
            <p:cNvGrpSpPr/>
            <p:nvPr/>
          </p:nvGrpSpPr>
          <p:grpSpPr>
            <a:xfrm>
              <a:off x="4697562" y="4635717"/>
              <a:ext cx="1280160" cy="1280160"/>
              <a:chOff x="4697562" y="4635717"/>
              <a:chExt cx="1280160" cy="1280160"/>
            </a:xfrm>
          </p:grpSpPr>
          <p:sp>
            <p:nvSpPr>
              <p:cNvPr id="12" name="Rectangle 11">
                <a:extLst>
                  <a:ext uri="{FF2B5EF4-FFF2-40B4-BE49-F238E27FC236}">
                    <a16:creationId xmlns:a16="http://schemas.microsoft.com/office/drawing/2014/main" id="{9922DFD2-632E-48A7-BCD8-462829EED5DD}"/>
                  </a:ext>
                </a:extLst>
              </p:cNvPr>
              <p:cNvSpPr/>
              <p:nvPr/>
            </p:nvSpPr>
            <p:spPr>
              <a:xfrm rot="2700000">
                <a:off x="4697562" y="4635717"/>
                <a:ext cx="1280160" cy="1280160"/>
              </a:xfrm>
              <a:prstGeom prst="rect">
                <a:avLst/>
              </a:prstGeom>
              <a:solidFill>
                <a:srgbClr val="36647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7">
                <a:extLst>
                  <a:ext uri="{FF2B5EF4-FFF2-40B4-BE49-F238E27FC236}">
                    <a16:creationId xmlns:a16="http://schemas.microsoft.com/office/drawing/2014/main" id="{0E018185-C0FD-41CC-9FC8-BA3DD3FC326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5046544" y="4908315"/>
                <a:ext cx="596080" cy="684167"/>
              </a:xfrm>
              <a:prstGeom prst="rect">
                <a:avLst/>
              </a:prstGeom>
            </p:spPr>
          </p:pic>
        </p:grpSp>
        <p:grpSp>
          <p:nvGrpSpPr>
            <p:cNvPr id="26" name="Group 25">
              <a:extLst>
                <a:ext uri="{FF2B5EF4-FFF2-40B4-BE49-F238E27FC236}">
                  <a16:creationId xmlns:a16="http://schemas.microsoft.com/office/drawing/2014/main" id="{A10EDFEA-F01A-B96A-38CB-3C62D8AC6E23}"/>
                </a:ext>
              </a:extLst>
            </p:cNvPr>
            <p:cNvGrpSpPr/>
            <p:nvPr/>
          </p:nvGrpSpPr>
          <p:grpSpPr>
            <a:xfrm>
              <a:off x="3197991" y="2295596"/>
              <a:ext cx="2468880" cy="2468880"/>
              <a:chOff x="3197991" y="2295596"/>
              <a:chExt cx="2468880" cy="2468880"/>
            </a:xfrm>
          </p:grpSpPr>
          <p:sp>
            <p:nvSpPr>
              <p:cNvPr id="2" name="Rectangle 1">
                <a:extLst>
                  <a:ext uri="{FF2B5EF4-FFF2-40B4-BE49-F238E27FC236}">
                    <a16:creationId xmlns:a16="http://schemas.microsoft.com/office/drawing/2014/main" id="{54B5E689-BCF8-45FA-BF74-53CF3680D47E}"/>
                  </a:ext>
                </a:extLst>
              </p:cNvPr>
              <p:cNvSpPr/>
              <p:nvPr/>
            </p:nvSpPr>
            <p:spPr>
              <a:xfrm rot="2700000">
                <a:off x="3197991" y="2295596"/>
                <a:ext cx="2468880" cy="2468880"/>
              </a:xfrm>
              <a:prstGeom prst="rect">
                <a:avLst/>
              </a:prstGeom>
              <a:solidFill>
                <a:srgbClr val="5E8AB4"/>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white logo with a star&#10;&#10;Description automatically generated">
                <a:extLst>
                  <a:ext uri="{FF2B5EF4-FFF2-40B4-BE49-F238E27FC236}">
                    <a16:creationId xmlns:a16="http://schemas.microsoft.com/office/drawing/2014/main" id="{4FECB617-046D-46DE-E37F-0D3DB8E74FB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21002" y="2851080"/>
                <a:ext cx="2022859" cy="1218210"/>
              </a:xfrm>
              <a:prstGeom prst="rect">
                <a:avLst/>
              </a:prstGeom>
            </p:spPr>
          </p:pic>
        </p:grpSp>
        <p:grpSp>
          <p:nvGrpSpPr>
            <p:cNvPr id="15" name="Group 14">
              <a:extLst>
                <a:ext uri="{FF2B5EF4-FFF2-40B4-BE49-F238E27FC236}">
                  <a16:creationId xmlns:a16="http://schemas.microsoft.com/office/drawing/2014/main" id="{7A2AC89E-81E8-9082-DC4A-C7697FF753E9}"/>
                </a:ext>
              </a:extLst>
            </p:cNvPr>
            <p:cNvGrpSpPr/>
            <p:nvPr/>
          </p:nvGrpSpPr>
          <p:grpSpPr>
            <a:xfrm>
              <a:off x="7713848" y="3273767"/>
              <a:ext cx="1280160" cy="1280160"/>
              <a:chOff x="7713848" y="3273767"/>
              <a:chExt cx="1280160" cy="1280160"/>
            </a:xfrm>
          </p:grpSpPr>
          <p:sp>
            <p:nvSpPr>
              <p:cNvPr id="14" name="Rectangle 13">
                <a:extLst>
                  <a:ext uri="{FF2B5EF4-FFF2-40B4-BE49-F238E27FC236}">
                    <a16:creationId xmlns:a16="http://schemas.microsoft.com/office/drawing/2014/main" id="{B51DF2FE-9EB4-470B-9056-C7371E0E53CF}"/>
                  </a:ext>
                </a:extLst>
              </p:cNvPr>
              <p:cNvSpPr/>
              <p:nvPr/>
            </p:nvSpPr>
            <p:spPr>
              <a:xfrm rot="2700000">
                <a:off x="7713848" y="3273767"/>
                <a:ext cx="1280160" cy="1280160"/>
              </a:xfrm>
              <a:prstGeom prst="rect">
                <a:avLst/>
              </a:prstGeom>
              <a:solidFill>
                <a:srgbClr val="C0E1E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Hammer with solid fill">
                <a:extLst>
                  <a:ext uri="{FF2B5EF4-FFF2-40B4-BE49-F238E27FC236}">
                    <a16:creationId xmlns:a16="http://schemas.microsoft.com/office/drawing/2014/main" id="{0D89AFD3-6F48-FE2D-4801-C5F7C5B7C73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8964925">
                <a:off x="7918053" y="3476759"/>
                <a:ext cx="862126" cy="862126"/>
              </a:xfrm>
              <a:prstGeom prst="rect">
                <a:avLst/>
              </a:prstGeom>
            </p:spPr>
          </p:pic>
        </p:grpSp>
      </p:grpSp>
    </p:spTree>
    <p:extLst>
      <p:ext uri="{BB962C8B-B14F-4D97-AF65-F5344CB8AC3E}">
        <p14:creationId xmlns:p14="http://schemas.microsoft.com/office/powerpoint/2010/main" val="231383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17C9FD9-D77F-4E87-84EB-EDC2E1AB92F6}"/>
              </a:ext>
            </a:extLst>
          </p:cNvPr>
          <p:cNvGrpSpPr/>
          <p:nvPr/>
        </p:nvGrpSpPr>
        <p:grpSpPr>
          <a:xfrm>
            <a:off x="413905" y="346363"/>
            <a:ext cx="7176867" cy="935309"/>
            <a:chOff x="838199" y="339436"/>
            <a:chExt cx="4774384" cy="935309"/>
          </a:xfrm>
        </p:grpSpPr>
        <p:sp>
          <p:nvSpPr>
            <p:cNvPr id="6" name="TextBox 5">
              <a:extLst>
                <a:ext uri="{FF2B5EF4-FFF2-40B4-BE49-F238E27FC236}">
                  <a16:creationId xmlns:a16="http://schemas.microsoft.com/office/drawing/2014/main" id="{D6DAEA1F-ED80-4363-9920-43FF4D13BF4B}"/>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Get Ready</a:t>
              </a:r>
            </a:p>
          </p:txBody>
        </p:sp>
        <p:sp>
          <p:nvSpPr>
            <p:cNvPr id="7" name="TextBox 6">
              <a:extLst>
                <a:ext uri="{FF2B5EF4-FFF2-40B4-BE49-F238E27FC236}">
                  <a16:creationId xmlns:a16="http://schemas.microsoft.com/office/drawing/2014/main" id="{C4E7DB1D-E1D7-43EE-8451-1FC638871EC5}"/>
                </a:ext>
              </a:extLst>
            </p:cNvPr>
            <p:cNvSpPr txBox="1"/>
            <p:nvPr/>
          </p:nvSpPr>
          <p:spPr>
            <a:xfrm>
              <a:off x="838199" y="566859"/>
              <a:ext cx="4774384" cy="707886"/>
            </a:xfrm>
            <a:prstGeom prst="rect">
              <a:avLst/>
            </a:prstGeom>
            <a:noFill/>
          </p:spPr>
          <p:txBody>
            <a:bodyPr wrap="square" rtlCol="0">
              <a:spAutoFit/>
            </a:bodyPr>
            <a:lstStyle/>
            <a:p>
              <a:r>
                <a:rPr lang="en-US" sz="4000" dirty="0">
                  <a:latin typeface="Arial Black" panose="020B0A04020102020204" pitchFamily="34" charset="0"/>
                </a:rPr>
                <a:t>FAFSA/ORSAA </a:t>
              </a:r>
              <a:r>
                <a:rPr lang="en-US" sz="4000" dirty="0">
                  <a:latin typeface="Trebuchet MS" panose="020B0603020202020204" pitchFamily="34" charset="0"/>
                </a:rPr>
                <a:t>Support</a:t>
              </a:r>
              <a:endParaRPr lang="en-US" sz="5000" dirty="0">
                <a:latin typeface="Trebuchet MS" panose="020B0603020202020204" pitchFamily="34" charset="0"/>
              </a:endParaRPr>
            </a:p>
          </p:txBody>
        </p:sp>
      </p:grpSp>
      <p:sp>
        <p:nvSpPr>
          <p:cNvPr id="17" name="Oval 16">
            <a:extLst>
              <a:ext uri="{FF2B5EF4-FFF2-40B4-BE49-F238E27FC236}">
                <a16:creationId xmlns:a16="http://schemas.microsoft.com/office/drawing/2014/main" id="{E2015D9C-4E27-B93F-68F0-29735A27C534}"/>
              </a:ext>
            </a:extLst>
          </p:cNvPr>
          <p:cNvSpPr/>
          <p:nvPr/>
        </p:nvSpPr>
        <p:spPr>
          <a:xfrm>
            <a:off x="1311732" y="1834244"/>
            <a:ext cx="3189512" cy="3189512"/>
          </a:xfrm>
          <a:prstGeom prst="ellipse">
            <a:avLst/>
          </a:prstGeom>
          <a:solidFill>
            <a:srgbClr val="517A94"/>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8F8BA5C-1EEF-4C53-F6B3-4A5F2DAB6DA3}"/>
              </a:ext>
            </a:extLst>
          </p:cNvPr>
          <p:cNvSpPr/>
          <p:nvPr/>
        </p:nvSpPr>
        <p:spPr>
          <a:xfrm>
            <a:off x="4501244" y="1834244"/>
            <a:ext cx="3189512" cy="3189512"/>
          </a:xfrm>
          <a:prstGeom prst="ellipse">
            <a:avLst/>
          </a:prstGeom>
          <a:solidFill>
            <a:srgbClr val="5E8AB4"/>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E72F3A7-6BE1-FCDD-1C77-5F32A211B508}"/>
              </a:ext>
            </a:extLst>
          </p:cNvPr>
          <p:cNvSpPr/>
          <p:nvPr/>
        </p:nvSpPr>
        <p:spPr>
          <a:xfrm>
            <a:off x="7690756" y="1834244"/>
            <a:ext cx="3189512" cy="3189512"/>
          </a:xfrm>
          <a:prstGeom prst="ellipse">
            <a:avLst/>
          </a:prstGeom>
          <a:solidFill>
            <a:srgbClr val="C0E1ED"/>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F29EEFF-3819-A8D0-3E27-954CCAA89029}"/>
              </a:ext>
            </a:extLst>
          </p:cNvPr>
          <p:cNvSpPr txBox="1"/>
          <p:nvPr/>
        </p:nvSpPr>
        <p:spPr>
          <a:xfrm>
            <a:off x="1311732" y="4976163"/>
            <a:ext cx="3189512" cy="1200329"/>
          </a:xfrm>
          <a:prstGeom prst="rect">
            <a:avLst/>
          </a:prstGeom>
          <a:noFill/>
        </p:spPr>
        <p:txBody>
          <a:bodyPr wrap="square" rtlCol="0">
            <a:spAutoFit/>
          </a:bodyPr>
          <a:lstStyle/>
          <a:p>
            <a:r>
              <a:rPr lang="en-US" sz="2400" b="1" dirty="0"/>
              <a:t>Opens</a:t>
            </a:r>
          </a:p>
          <a:p>
            <a:r>
              <a:rPr lang="en-US" sz="2400" dirty="0"/>
              <a:t>FAFSA- Opens Dec 1</a:t>
            </a:r>
            <a:r>
              <a:rPr lang="en-US" sz="2400" baseline="30000" dirty="0"/>
              <a:t>st</a:t>
            </a:r>
            <a:endParaRPr lang="en-US" sz="2400" dirty="0"/>
          </a:p>
          <a:p>
            <a:r>
              <a:rPr lang="en-US" sz="2400" dirty="0"/>
              <a:t>ORSAA- Opens in Dec.</a:t>
            </a:r>
          </a:p>
        </p:txBody>
      </p:sp>
      <p:sp>
        <p:nvSpPr>
          <p:cNvPr id="35" name="TextBox 34">
            <a:extLst>
              <a:ext uri="{FF2B5EF4-FFF2-40B4-BE49-F238E27FC236}">
                <a16:creationId xmlns:a16="http://schemas.microsoft.com/office/drawing/2014/main" id="{B45F3130-4E63-FDB5-CB3B-E426D340ADA0}"/>
              </a:ext>
            </a:extLst>
          </p:cNvPr>
          <p:cNvSpPr txBox="1"/>
          <p:nvPr/>
        </p:nvSpPr>
        <p:spPr>
          <a:xfrm>
            <a:off x="4501244" y="4961226"/>
            <a:ext cx="3189512" cy="1569660"/>
          </a:xfrm>
          <a:prstGeom prst="rect">
            <a:avLst/>
          </a:prstGeom>
          <a:noFill/>
        </p:spPr>
        <p:txBody>
          <a:bodyPr wrap="square" rtlCol="0">
            <a:spAutoFit/>
          </a:bodyPr>
          <a:lstStyle/>
          <a:p>
            <a:r>
              <a:rPr lang="en-US" sz="2400" b="1" dirty="0"/>
              <a:t>FSA ID</a:t>
            </a:r>
          </a:p>
          <a:p>
            <a:r>
              <a:rPr lang="en-US" sz="2400" dirty="0"/>
              <a:t>Student and contributors should create and FSA ID now.</a:t>
            </a:r>
          </a:p>
        </p:txBody>
      </p:sp>
      <p:sp>
        <p:nvSpPr>
          <p:cNvPr id="36" name="TextBox 35">
            <a:extLst>
              <a:ext uri="{FF2B5EF4-FFF2-40B4-BE49-F238E27FC236}">
                <a16:creationId xmlns:a16="http://schemas.microsoft.com/office/drawing/2014/main" id="{2A21B363-36AB-8288-B620-64C779AA67D9}"/>
              </a:ext>
            </a:extLst>
          </p:cNvPr>
          <p:cNvSpPr txBox="1"/>
          <p:nvPr/>
        </p:nvSpPr>
        <p:spPr>
          <a:xfrm>
            <a:off x="7690756" y="5023756"/>
            <a:ext cx="3189512" cy="1569660"/>
          </a:xfrm>
          <a:prstGeom prst="rect">
            <a:avLst/>
          </a:prstGeom>
          <a:noFill/>
        </p:spPr>
        <p:txBody>
          <a:bodyPr wrap="square" rtlCol="0">
            <a:spAutoFit/>
          </a:bodyPr>
          <a:lstStyle/>
          <a:p>
            <a:r>
              <a:rPr lang="en-US" sz="2400" b="1" dirty="0"/>
              <a:t>Resources</a:t>
            </a:r>
          </a:p>
          <a:p>
            <a:r>
              <a:rPr lang="en-US" sz="2400" dirty="0"/>
              <a:t>FAFSA/ORSAA Webinars</a:t>
            </a:r>
          </a:p>
          <a:p>
            <a:r>
              <a:rPr lang="en-US" sz="2400" dirty="0"/>
              <a:t>FAFSA Plus+</a:t>
            </a:r>
          </a:p>
          <a:p>
            <a:r>
              <a:rPr lang="en-US" sz="2400" dirty="0"/>
              <a:t>OSAC Newsletters.</a:t>
            </a:r>
          </a:p>
        </p:txBody>
      </p:sp>
      <p:pic>
        <p:nvPicPr>
          <p:cNvPr id="38" name="Graphic 37" descr="Flip calendar with solid fill">
            <a:extLst>
              <a:ext uri="{FF2B5EF4-FFF2-40B4-BE49-F238E27FC236}">
                <a16:creationId xmlns:a16="http://schemas.microsoft.com/office/drawing/2014/main" id="{5B47149C-7F3C-9DDD-0266-3786084514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2345" y="2355305"/>
            <a:ext cx="2068286" cy="2068286"/>
          </a:xfrm>
          <a:prstGeom prst="rect">
            <a:avLst/>
          </a:prstGeom>
        </p:spPr>
      </p:pic>
      <p:sp>
        <p:nvSpPr>
          <p:cNvPr id="39" name="TextBox 38">
            <a:extLst>
              <a:ext uri="{FF2B5EF4-FFF2-40B4-BE49-F238E27FC236}">
                <a16:creationId xmlns:a16="http://schemas.microsoft.com/office/drawing/2014/main" id="{C13B3040-67E0-5FA3-B48A-0867CAC9AE87}"/>
              </a:ext>
            </a:extLst>
          </p:cNvPr>
          <p:cNvSpPr txBox="1"/>
          <p:nvPr/>
        </p:nvSpPr>
        <p:spPr>
          <a:xfrm>
            <a:off x="2307769" y="3429000"/>
            <a:ext cx="1104902" cy="338554"/>
          </a:xfrm>
          <a:prstGeom prst="rect">
            <a:avLst/>
          </a:prstGeom>
          <a:noFill/>
        </p:spPr>
        <p:txBody>
          <a:bodyPr wrap="square" rtlCol="0">
            <a:spAutoFit/>
          </a:bodyPr>
          <a:lstStyle/>
          <a:p>
            <a:r>
              <a:rPr lang="en-US" sz="1600" b="1" dirty="0">
                <a:solidFill>
                  <a:schemeClr val="bg1"/>
                </a:solidFill>
              </a:rPr>
              <a:t>December</a:t>
            </a:r>
            <a:endParaRPr lang="en-US" sz="1600" dirty="0">
              <a:solidFill>
                <a:schemeClr val="bg1"/>
              </a:solidFill>
            </a:endParaRPr>
          </a:p>
        </p:txBody>
      </p:sp>
      <p:pic>
        <p:nvPicPr>
          <p:cNvPr id="41" name="Graphic 40" descr="Programmer male with solid fill">
            <a:extLst>
              <a:ext uri="{FF2B5EF4-FFF2-40B4-BE49-F238E27FC236}">
                <a16:creationId xmlns:a16="http://schemas.microsoft.com/office/drawing/2014/main" id="{DFE99D08-748A-990B-7CC6-E84C9EB0DB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3599" y="2249059"/>
            <a:ext cx="2066544" cy="2066544"/>
          </a:xfrm>
          <a:prstGeom prst="rect">
            <a:avLst/>
          </a:prstGeom>
        </p:spPr>
      </p:pic>
      <p:pic>
        <p:nvPicPr>
          <p:cNvPr id="43" name="Graphic 42" descr="Information with solid fill">
            <a:extLst>
              <a:ext uri="{FF2B5EF4-FFF2-40B4-BE49-F238E27FC236}">
                <a16:creationId xmlns:a16="http://schemas.microsoft.com/office/drawing/2014/main" id="{9CC33393-E527-9ECC-D5E5-AC50BED84A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1369" y="2357047"/>
            <a:ext cx="2066544" cy="2066544"/>
          </a:xfrm>
          <a:prstGeom prst="rect">
            <a:avLst/>
          </a:prstGeom>
        </p:spPr>
      </p:pic>
    </p:spTree>
    <p:extLst>
      <p:ext uri="{BB962C8B-B14F-4D97-AF65-F5344CB8AC3E}">
        <p14:creationId xmlns:p14="http://schemas.microsoft.com/office/powerpoint/2010/main" val="320279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72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997E633-070B-4EBE-8AB0-A1DC36EBB480}"/>
              </a:ext>
            </a:extLst>
          </p:cNvPr>
          <p:cNvGrpSpPr/>
          <p:nvPr/>
        </p:nvGrpSpPr>
        <p:grpSpPr>
          <a:xfrm>
            <a:off x="413908" y="347472"/>
            <a:ext cx="8676304" cy="935309"/>
            <a:chOff x="838200" y="339436"/>
            <a:chExt cx="5771879" cy="935309"/>
          </a:xfrm>
        </p:grpSpPr>
        <p:sp>
          <p:nvSpPr>
            <p:cNvPr id="3" name="TextBox 2">
              <a:extLst>
                <a:ext uri="{FF2B5EF4-FFF2-40B4-BE49-F238E27FC236}">
                  <a16:creationId xmlns:a16="http://schemas.microsoft.com/office/drawing/2014/main" id="{B18DB17A-30B7-4CDC-872A-6F15BC5B66CE}"/>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57200"/>
                  </a:solidFill>
                  <a:effectLst/>
                  <a:uLnTx/>
                  <a:uFillTx/>
                  <a:latin typeface="Arial" panose="020B0604020202020204" pitchFamily="34" charset="0"/>
                  <a:ea typeface="+mn-ea"/>
                  <a:cs typeface="Arial" panose="020B0604020202020204" pitchFamily="34" charset="0"/>
                </a:rPr>
                <a:t>Additional Resources</a:t>
              </a:r>
            </a:p>
          </p:txBody>
        </p:sp>
        <p:sp>
          <p:nvSpPr>
            <p:cNvPr id="4" name="TextBox 3">
              <a:extLst>
                <a:ext uri="{FF2B5EF4-FFF2-40B4-BE49-F238E27FC236}">
                  <a16:creationId xmlns:a16="http://schemas.microsoft.com/office/drawing/2014/main" id="{539B344B-5D53-407F-AA34-5BACEDD95EB8}"/>
                </a:ext>
              </a:extLst>
            </p:cNvPr>
            <p:cNvSpPr txBox="1"/>
            <p:nvPr/>
          </p:nvSpPr>
          <p:spPr>
            <a:xfrm>
              <a:off x="838200" y="566859"/>
              <a:ext cx="57718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Training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and Support</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pic>
        <p:nvPicPr>
          <p:cNvPr id="7" name="Picture 6">
            <a:extLst>
              <a:ext uri="{FF2B5EF4-FFF2-40B4-BE49-F238E27FC236}">
                <a16:creationId xmlns:a16="http://schemas.microsoft.com/office/drawing/2014/main" id="{E07E4103-9BDA-BC8D-A3E0-C641AF8E0DE2}"/>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868680" y="1380744"/>
            <a:ext cx="2194560" cy="2194560"/>
          </a:xfrm>
          <a:prstGeom prst="rect">
            <a:avLst/>
          </a:prstGeom>
          <a:effectLst>
            <a:outerShdw blurRad="50800" dist="38100" dir="2700000" algn="tl" rotWithShape="0">
              <a:prstClr val="black">
                <a:alpha val="40000"/>
              </a:prstClr>
            </a:outerShdw>
          </a:effectLst>
        </p:spPr>
      </p:pic>
      <p:pic>
        <p:nvPicPr>
          <p:cNvPr id="11" name="Picture 10" descr="Graphical user interface, text, application&#10;&#10;Description automatically generated">
            <a:extLst>
              <a:ext uri="{FF2B5EF4-FFF2-40B4-BE49-F238E27FC236}">
                <a16:creationId xmlns:a16="http://schemas.microsoft.com/office/drawing/2014/main" id="{4B810BCE-5F7E-1EF7-E65D-65B36462C91B}"/>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3200400" y="1380744"/>
            <a:ext cx="2194560" cy="2194560"/>
          </a:xfrm>
          <a:prstGeom prst="rect">
            <a:avLst/>
          </a:prstGeom>
          <a:ln>
            <a:solidFill>
              <a:schemeClr val="tx1"/>
            </a:solidFill>
          </a:ln>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716EED54-D4A4-4698-3403-AC7898B833C6}"/>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868680" y="3739896"/>
            <a:ext cx="2194560" cy="2194560"/>
          </a:xfrm>
          <a:prstGeom prst="rect">
            <a:avLst/>
          </a:prstGeom>
          <a:effectLst>
            <a:outerShdw blurRad="50800" dist="38100" dir="2700000" algn="tl" rotWithShape="0">
              <a:prstClr val="black">
                <a:alpha val="40000"/>
              </a:prstClr>
            </a:outerShdw>
          </a:effectLst>
        </p:spPr>
      </p:pic>
      <p:grpSp>
        <p:nvGrpSpPr>
          <p:cNvPr id="25" name="Group 24">
            <a:extLst>
              <a:ext uri="{FF2B5EF4-FFF2-40B4-BE49-F238E27FC236}">
                <a16:creationId xmlns:a16="http://schemas.microsoft.com/office/drawing/2014/main" id="{D1F8C25E-0148-4738-A441-4AD4E4FBEC0D}"/>
              </a:ext>
            </a:extLst>
          </p:cNvPr>
          <p:cNvGrpSpPr/>
          <p:nvPr/>
        </p:nvGrpSpPr>
        <p:grpSpPr>
          <a:xfrm>
            <a:off x="735966" y="3175828"/>
            <a:ext cx="4790129" cy="2754643"/>
            <a:chOff x="424078" y="3175828"/>
            <a:chExt cx="4790129" cy="2754643"/>
          </a:xfrm>
        </p:grpSpPr>
        <p:sp>
          <p:nvSpPr>
            <p:cNvPr id="12" name="TextBox 11">
              <a:extLst>
                <a:ext uri="{FF2B5EF4-FFF2-40B4-BE49-F238E27FC236}">
                  <a16:creationId xmlns:a16="http://schemas.microsoft.com/office/drawing/2014/main" id="{0517D6BB-A10F-4CFF-AE73-0CECDFA81206}"/>
                </a:ext>
              </a:extLst>
            </p:cNvPr>
            <p:cNvSpPr txBox="1"/>
            <p:nvPr/>
          </p:nvSpPr>
          <p:spPr>
            <a:xfrm>
              <a:off x="424078" y="3175828"/>
              <a:ext cx="24657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Presentations </a:t>
              </a:r>
            </a:p>
          </p:txBody>
        </p:sp>
        <p:sp>
          <p:nvSpPr>
            <p:cNvPr id="13" name="TextBox 12">
              <a:extLst>
                <a:ext uri="{FF2B5EF4-FFF2-40B4-BE49-F238E27FC236}">
                  <a16:creationId xmlns:a16="http://schemas.microsoft.com/office/drawing/2014/main" id="{C7A180F3-1570-4039-AF69-6FD013CDB629}"/>
                </a:ext>
              </a:extLst>
            </p:cNvPr>
            <p:cNvSpPr txBox="1"/>
            <p:nvPr/>
          </p:nvSpPr>
          <p:spPr>
            <a:xfrm>
              <a:off x="2889835" y="3175828"/>
              <a:ext cx="232437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Publications</a:t>
              </a:r>
            </a:p>
          </p:txBody>
        </p:sp>
        <p:sp>
          <p:nvSpPr>
            <p:cNvPr id="14" name="TextBox 13">
              <a:extLst>
                <a:ext uri="{FF2B5EF4-FFF2-40B4-BE49-F238E27FC236}">
                  <a16:creationId xmlns:a16="http://schemas.microsoft.com/office/drawing/2014/main" id="{7CFFA027-DCF2-46C1-AB4F-E13F07033B52}"/>
                </a:ext>
              </a:extLst>
            </p:cNvPr>
            <p:cNvSpPr txBox="1"/>
            <p:nvPr/>
          </p:nvSpPr>
          <p:spPr>
            <a:xfrm>
              <a:off x="553890" y="5530361"/>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Webinars</a:t>
              </a:r>
            </a:p>
          </p:txBody>
        </p:sp>
        <p:sp>
          <p:nvSpPr>
            <p:cNvPr id="16" name="Arrow: Right 15">
              <a:extLst>
                <a:ext uri="{FF2B5EF4-FFF2-40B4-BE49-F238E27FC236}">
                  <a16:creationId xmlns:a16="http://schemas.microsoft.com/office/drawing/2014/main" id="{01CD427A-B101-4253-B349-DEB81B2B14C2}"/>
                </a:ext>
              </a:extLst>
            </p:cNvPr>
            <p:cNvSpPr/>
            <p:nvPr/>
          </p:nvSpPr>
          <p:spPr>
            <a:xfrm>
              <a:off x="3019647" y="4437541"/>
              <a:ext cx="2064748" cy="791300"/>
            </a:xfrm>
            <a:prstGeom prst="rightArrow">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9" name="Rectangle 18">
            <a:extLst>
              <a:ext uri="{FF2B5EF4-FFF2-40B4-BE49-F238E27FC236}">
                <a16:creationId xmlns:a16="http://schemas.microsoft.com/office/drawing/2014/main" id="{DD1BDDAA-2D8C-485D-867A-AD04BC6FE11D}"/>
              </a:ext>
            </a:extLst>
          </p:cNvPr>
          <p:cNvSpPr/>
          <p:nvPr/>
        </p:nvSpPr>
        <p:spPr>
          <a:xfrm>
            <a:off x="6665907" y="1380755"/>
            <a:ext cx="4572000" cy="1490472"/>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Presentations</a:t>
            </a:r>
          </a:p>
          <a:p>
            <a:r>
              <a:rPr lang="en-US" sz="2000" dirty="0">
                <a:solidFill>
                  <a:schemeClr val="tx1"/>
                </a:solidFill>
              </a:rPr>
              <a:t>Finding Funds, Scholarships, Options Beyond High School, FAFSA/ORSAA, and more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E8C7D57-DEE8-4D04-BAD8-EC5443946316}"/>
              </a:ext>
            </a:extLst>
          </p:cNvPr>
          <p:cNvSpPr/>
          <p:nvPr/>
        </p:nvSpPr>
        <p:spPr>
          <a:xfrm>
            <a:off x="6665905" y="2925477"/>
            <a:ext cx="4572000" cy="149047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Publications</a:t>
            </a:r>
          </a:p>
          <a:p>
            <a:r>
              <a:rPr lang="en-US" sz="2000" dirty="0">
                <a:solidFill>
                  <a:schemeClr val="tx1"/>
                </a:solidFill>
              </a:rPr>
              <a:t>Order brochures, posters, postcards, ASPIRE Material and more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1A88703-DCAD-40BD-93ED-3D19C53EEBDE}"/>
              </a:ext>
            </a:extLst>
          </p:cNvPr>
          <p:cNvSpPr/>
          <p:nvPr/>
        </p:nvSpPr>
        <p:spPr>
          <a:xfrm>
            <a:off x="6665905" y="4437541"/>
            <a:ext cx="4572000" cy="1492930"/>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Webinars</a:t>
            </a:r>
          </a:p>
          <a:p>
            <a:pPr algn="ctr">
              <a:defRPr/>
            </a:pPr>
            <a:r>
              <a:rPr lang="en-US" sz="2000" dirty="0"/>
              <a:t>Throughout the year OSAC hosts relevant and timely trainings for practitioners, students and families. </a:t>
            </a:r>
          </a:p>
        </p:txBody>
      </p:sp>
    </p:spTree>
    <p:extLst>
      <p:ext uri="{BB962C8B-B14F-4D97-AF65-F5344CB8AC3E}">
        <p14:creationId xmlns:p14="http://schemas.microsoft.com/office/powerpoint/2010/main" val="317671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81381A-B572-4262-81BE-93F37D5E1FA2}"/>
              </a:ext>
            </a:extLst>
          </p:cNvPr>
          <p:cNvGrpSpPr/>
          <p:nvPr/>
        </p:nvGrpSpPr>
        <p:grpSpPr>
          <a:xfrm>
            <a:off x="413908" y="123367"/>
            <a:ext cx="8676304" cy="935309"/>
            <a:chOff x="838200" y="339436"/>
            <a:chExt cx="5771879" cy="935309"/>
          </a:xfrm>
        </p:grpSpPr>
        <p:sp>
          <p:nvSpPr>
            <p:cNvPr id="3" name="TextBox 2">
              <a:extLst>
                <a:ext uri="{FF2B5EF4-FFF2-40B4-BE49-F238E27FC236}">
                  <a16:creationId xmlns:a16="http://schemas.microsoft.com/office/drawing/2014/main" id="{9184E106-76E2-4752-A4B1-99692511D3B7}"/>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4"/>
                  </a:solidFill>
                  <a:latin typeface="Arial" panose="020B0604020202020204" pitchFamily="34" charset="0"/>
                  <a:cs typeface="Arial" panose="020B0604020202020204" pitchFamily="34" charset="0"/>
                </a:rPr>
                <a:t>Stay</a:t>
              </a:r>
              <a:endPar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C3CBE8D0-3F9E-4017-8AF3-A9A5AF65781F}"/>
                </a:ext>
              </a:extLst>
            </p:cNvPr>
            <p:cNvSpPr txBox="1"/>
            <p:nvPr/>
          </p:nvSpPr>
          <p:spPr>
            <a:xfrm>
              <a:off x="838200" y="566859"/>
              <a:ext cx="57718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Arial Black" panose="020B0A04020102020204" pitchFamily="34" charset="0"/>
                </a:rPr>
                <a:t>Connected</a:t>
              </a: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lang="en-US" sz="4000" dirty="0">
                  <a:solidFill>
                    <a:prstClr val="black"/>
                  </a:solidFill>
                  <a:latin typeface="Trebuchet MS" panose="020B0603020202020204" pitchFamily="34" charset="0"/>
                </a:rPr>
                <a:t>with OSAC</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pic>
        <p:nvPicPr>
          <p:cNvPr id="17" name="Picture 4" descr="Website Icon | Website icons, Address icon, Icon">
            <a:extLst>
              <a:ext uri="{FF2B5EF4-FFF2-40B4-BE49-F238E27FC236}">
                <a16:creationId xmlns:a16="http://schemas.microsoft.com/office/drawing/2014/main" id="{24ABB118-8972-459A-9C14-BA583CB31BDE}"/>
              </a:ext>
            </a:extLst>
          </p:cNvPr>
          <p:cNvPicPr>
            <a:picLocks noChangeAspect="1" noChangeArrowheads="1"/>
          </p:cNvPicPr>
          <p:nvPr/>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660090" y="1801333"/>
            <a:ext cx="2438401" cy="14142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C228BE2-9B8B-407C-BAB8-EEAB7DC5D983}"/>
              </a:ext>
            </a:extLst>
          </p:cNvPr>
          <p:cNvSpPr txBox="1"/>
          <p:nvPr/>
        </p:nvSpPr>
        <p:spPr>
          <a:xfrm>
            <a:off x="3418085" y="1908316"/>
            <a:ext cx="8676304" cy="1200329"/>
          </a:xfrm>
          <a:prstGeom prst="rect">
            <a:avLst/>
          </a:prstGeom>
          <a:noFill/>
        </p:spPr>
        <p:txBody>
          <a:bodyPr wrap="square" rtlCol="0">
            <a:spAutoFit/>
          </a:bodyPr>
          <a:lstStyle/>
          <a:p>
            <a:r>
              <a:rPr lang="en-US" sz="3600" b="1" dirty="0"/>
              <a:t>Website- Program Support &amp; Student Portal</a:t>
            </a:r>
          </a:p>
          <a:p>
            <a:r>
              <a:rPr lang="en-US" sz="3600" dirty="0"/>
              <a:t>www.OregonStudentAid.Gov </a:t>
            </a:r>
          </a:p>
        </p:txBody>
      </p:sp>
      <p:pic>
        <p:nvPicPr>
          <p:cNvPr id="19" name="Picture 18">
            <a:extLst>
              <a:ext uri="{FF2B5EF4-FFF2-40B4-BE49-F238E27FC236}">
                <a16:creationId xmlns:a16="http://schemas.microsoft.com/office/drawing/2014/main" id="{041607C7-0D81-4445-B127-DE8542931EB7}"/>
              </a:ext>
            </a:extLst>
          </p:cNvPr>
          <p:cNvPicPr>
            <a:picLocks noChangeAspect="1"/>
          </p:cNvPicPr>
          <p:nvPr/>
        </p:nvPicPr>
        <p:blipFill rotWithShape="1">
          <a:blip r:embed="rId4"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660090" y="3789656"/>
            <a:ext cx="1702856" cy="1513919"/>
          </a:xfrm>
          <a:prstGeom prst="rect">
            <a:avLst/>
          </a:prstGeom>
        </p:spPr>
      </p:pic>
      <p:sp>
        <p:nvSpPr>
          <p:cNvPr id="20" name="TextBox 19">
            <a:extLst>
              <a:ext uri="{FF2B5EF4-FFF2-40B4-BE49-F238E27FC236}">
                <a16:creationId xmlns:a16="http://schemas.microsoft.com/office/drawing/2014/main" id="{DFE291B4-7B92-4E1B-98C2-5CA5C983F891}"/>
              </a:ext>
            </a:extLst>
          </p:cNvPr>
          <p:cNvSpPr txBox="1"/>
          <p:nvPr/>
        </p:nvSpPr>
        <p:spPr>
          <a:xfrm>
            <a:off x="3418085" y="3946450"/>
            <a:ext cx="8145379" cy="1200329"/>
          </a:xfrm>
          <a:prstGeom prst="rect">
            <a:avLst/>
          </a:prstGeom>
          <a:noFill/>
        </p:spPr>
        <p:txBody>
          <a:bodyPr wrap="square" rtlCol="0">
            <a:spAutoFit/>
          </a:bodyPr>
          <a:lstStyle/>
          <a:p>
            <a:r>
              <a:rPr lang="en-US" sz="3600" b="1" dirty="0"/>
              <a:t>Monthly Newsletter</a:t>
            </a:r>
          </a:p>
          <a:p>
            <a:r>
              <a:rPr lang="en-US" sz="3600" dirty="0"/>
              <a:t>https://oregonstudentaid.gov/contact-us/</a:t>
            </a:r>
          </a:p>
        </p:txBody>
      </p:sp>
    </p:spTree>
    <p:extLst>
      <p:ext uri="{BB962C8B-B14F-4D97-AF65-F5344CB8AC3E}">
        <p14:creationId xmlns:p14="http://schemas.microsoft.com/office/powerpoint/2010/main" val="2802023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B4A920-25EE-46DC-8157-FEA336974510}"/>
              </a:ext>
            </a:extLst>
          </p:cNvPr>
          <p:cNvSpPr txBox="1"/>
          <p:nvPr/>
        </p:nvSpPr>
        <p:spPr>
          <a:xfrm>
            <a:off x="413908" y="1173364"/>
            <a:ext cx="10722178" cy="3236142"/>
          </a:xfrm>
          <a:prstGeom prst="rect">
            <a:avLst/>
          </a:prstGeom>
          <a:noFill/>
        </p:spPr>
        <p:txBody>
          <a:bodyPr wrap="square">
            <a:spAutoFit/>
          </a:bodyPr>
          <a:lstStyle/>
          <a:p>
            <a:pPr>
              <a:lnSpc>
                <a:spcPct val="150000"/>
              </a:lnSpc>
            </a:pPr>
            <a:r>
              <a:rPr lang="en-US" sz="2800" b="1" dirty="0">
                <a:solidFill>
                  <a:schemeClr val="tx1"/>
                </a:solidFill>
                <a:effectLst/>
                <a:latin typeface="Tahoma" panose="020B0604030504040204" pitchFamily="34" charset="0"/>
                <a:ea typeface="Times New Roman" panose="02020603050405020304" pitchFamily="18" charset="0"/>
              </a:rPr>
              <a:t>ASPIRE: </a:t>
            </a:r>
            <a:r>
              <a:rPr lang="en-US" sz="2800" b="0" u="none" strike="noStrike" dirty="0">
                <a:solidFill>
                  <a:srgbClr val="0E7973"/>
                </a:solidFill>
                <a:effectLst/>
                <a:latin typeface="Tahoma" panose="020B060403050404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contactus@aspireoregon.org</a:t>
            </a:r>
            <a:br>
              <a:rPr lang="en-US" sz="2800" b="1" dirty="0">
                <a:solidFill>
                  <a:schemeClr val="tx1"/>
                </a:solidFill>
                <a:effectLst/>
                <a:latin typeface="Tahoma" panose="020B0604030504040204" pitchFamily="34" charset="0"/>
                <a:ea typeface="Times New Roman" panose="02020603050405020304" pitchFamily="18" charset="0"/>
              </a:rPr>
            </a:br>
            <a:r>
              <a:rPr lang="en-US" sz="2800" b="1" dirty="0">
                <a:solidFill>
                  <a:schemeClr val="tx1"/>
                </a:solidFill>
                <a:effectLst/>
                <a:latin typeface="Tahoma" panose="020B0604030504040204" pitchFamily="34" charset="0"/>
                <a:ea typeface="Times New Roman" panose="02020603050405020304" pitchFamily="18" charset="0"/>
              </a:rPr>
              <a:t>Grants Programs: </a:t>
            </a:r>
            <a:r>
              <a:rPr lang="en-US" sz="2800" b="0" u="none" strike="noStrike" dirty="0">
                <a:solidFill>
                  <a:srgbClr val="0E7973"/>
                </a:solidFill>
                <a:effectLst/>
                <a:latin typeface="Tahoma" panose="020B060403050404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PublicPrograms@hecc.oregon.gov</a:t>
            </a:r>
            <a:br>
              <a:rPr lang="en-US" sz="2800" b="1" dirty="0">
                <a:solidFill>
                  <a:schemeClr val="tx1"/>
                </a:solidFill>
                <a:effectLst/>
                <a:latin typeface="Tahoma" panose="020B0604030504040204" pitchFamily="34" charset="0"/>
                <a:ea typeface="Times New Roman" panose="02020603050405020304" pitchFamily="18" charset="0"/>
              </a:rPr>
            </a:br>
            <a:r>
              <a:rPr lang="en-US" sz="2800" b="1" dirty="0">
                <a:solidFill>
                  <a:schemeClr val="tx1"/>
                </a:solidFill>
                <a:effectLst/>
                <a:latin typeface="Tahoma" panose="020B0604030504040204" pitchFamily="34" charset="0"/>
                <a:ea typeface="Times New Roman" panose="02020603050405020304" pitchFamily="18" charset="0"/>
              </a:rPr>
              <a:t>ORSAA Help: </a:t>
            </a:r>
            <a:r>
              <a:rPr lang="en-US" sz="2800" b="0" u="none" strike="noStrike" dirty="0">
                <a:solidFill>
                  <a:srgbClr val="0E7973"/>
                </a:solidFill>
                <a:effectLst/>
                <a:latin typeface="Tahoma" panose="020B060403050404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ORSAAHelp@hecc.oregon.gov</a:t>
            </a:r>
            <a:br>
              <a:rPr lang="en-US" sz="2800" b="1" dirty="0">
                <a:solidFill>
                  <a:schemeClr val="tx1"/>
                </a:solidFill>
                <a:effectLst/>
                <a:latin typeface="Tahoma" panose="020B0604030504040204" pitchFamily="34" charset="0"/>
                <a:ea typeface="Times New Roman" panose="02020603050405020304" pitchFamily="18" charset="0"/>
              </a:rPr>
            </a:br>
            <a:r>
              <a:rPr lang="en-US" sz="2800" b="1" dirty="0">
                <a:solidFill>
                  <a:schemeClr val="tx1"/>
                </a:solidFill>
                <a:effectLst/>
                <a:latin typeface="Tahoma" panose="020B0604030504040204" pitchFamily="34" charset="0"/>
                <a:ea typeface="Times New Roman" panose="02020603050405020304" pitchFamily="18" charset="0"/>
              </a:rPr>
              <a:t>OSAC Scholarship Awardees: </a:t>
            </a:r>
            <a:r>
              <a:rPr lang="en-US" sz="2800" b="0" u="none" strike="noStrike" dirty="0">
                <a:solidFill>
                  <a:srgbClr val="0E7973"/>
                </a:solidFill>
                <a:effectLst/>
                <a:latin typeface="Tahoma" panose="020B060403050404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AwardInfo@hecc.oregon.gov</a:t>
            </a:r>
            <a:endParaRPr lang="en-US" sz="2800" b="0" u="none" strike="noStrike" dirty="0">
              <a:solidFill>
                <a:srgbClr val="0E7973"/>
              </a:solidFill>
              <a:effectLst/>
              <a:latin typeface="Tahoma" panose="020B0604030504040204" pitchFamily="34" charset="0"/>
              <a:ea typeface="Times New Roman" panose="02020603050405020304" pitchFamily="18" charset="0"/>
            </a:endParaRPr>
          </a:p>
          <a:p>
            <a:pPr>
              <a:lnSpc>
                <a:spcPct val="150000"/>
              </a:lnSpc>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imes New Roman" panose="02020603050405020304" pitchFamily="18" charset="0"/>
                <a:cs typeface="+mn-cs"/>
              </a:rPr>
              <a:t>Partner Portal Support: </a:t>
            </a:r>
            <a:r>
              <a:rPr kumimoji="0" lang="en-US" sz="2800" b="0" i="0" u="none" strike="noStrike" kern="1200" cap="none" spc="0" normalizeH="0" baseline="0" noProof="0" dirty="0">
                <a:ln>
                  <a:noFill/>
                </a:ln>
                <a:solidFill>
                  <a:srgbClr val="0E7973"/>
                </a:solidFill>
                <a:effectLst/>
                <a:uLnTx/>
                <a:uFillTx/>
                <a:latin typeface="Tahoma" panose="020B0604030504040204" pitchFamily="34" charset="0"/>
                <a:ea typeface="Times New Roman" panose="02020603050405020304" pitchFamily="18" charset="0"/>
                <a:cs typeface="+mn-cs"/>
                <a:hlinkClick r:id="rId5">
                  <a:extLst>
                    <a:ext uri="{A12FA001-AC4F-418D-AE19-62706E023703}">
                      <ahyp:hlinkClr xmlns:ahyp="http://schemas.microsoft.com/office/drawing/2018/hyperlinkcolor" val="tx"/>
                    </a:ext>
                  </a:extLst>
                </a:hlinkClick>
              </a:rPr>
              <a:t>PartnerPortalSupport@hecc.oregon.gov</a:t>
            </a:r>
            <a:endParaRPr lang="en-US" sz="4000" b="1" dirty="0">
              <a:solidFill>
                <a:srgbClr val="0E7973"/>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696274CB-C2E8-4A1D-BAE6-D8ABA29C4EE4}"/>
              </a:ext>
            </a:extLst>
          </p:cNvPr>
          <p:cNvGrpSpPr/>
          <p:nvPr/>
        </p:nvGrpSpPr>
        <p:grpSpPr>
          <a:xfrm>
            <a:off x="413908" y="123367"/>
            <a:ext cx="8676304" cy="935309"/>
            <a:chOff x="838200" y="339436"/>
            <a:chExt cx="5771879" cy="935309"/>
          </a:xfrm>
        </p:grpSpPr>
        <p:sp>
          <p:nvSpPr>
            <p:cNvPr id="5" name="TextBox 4">
              <a:extLst>
                <a:ext uri="{FF2B5EF4-FFF2-40B4-BE49-F238E27FC236}">
                  <a16:creationId xmlns:a16="http://schemas.microsoft.com/office/drawing/2014/main" id="{88A562A3-5349-4923-8DC3-D55EAC0327B9}"/>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4"/>
                  </a:solidFill>
                  <a:latin typeface="Arial" panose="020B0604020202020204" pitchFamily="34" charset="0"/>
                  <a:cs typeface="Arial" panose="020B0604020202020204" pitchFamily="34" charset="0"/>
                </a:rPr>
                <a:t>Who to contact</a:t>
              </a:r>
              <a:endPar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532516D7-83CA-4440-AF6B-ACCAA30CE4A2}"/>
                </a:ext>
              </a:extLst>
            </p:cNvPr>
            <p:cNvSpPr txBox="1"/>
            <p:nvPr/>
          </p:nvSpPr>
          <p:spPr>
            <a:xfrm>
              <a:off x="838200" y="566859"/>
              <a:ext cx="57718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Arial Black" panose="020B0A04020102020204" pitchFamily="34" charset="0"/>
                </a:rPr>
                <a:t>Program</a:t>
              </a: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Emails</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Tree>
    <p:extLst>
      <p:ext uri="{BB962C8B-B14F-4D97-AF65-F5344CB8AC3E}">
        <p14:creationId xmlns:p14="http://schemas.microsoft.com/office/powerpoint/2010/main" val="955224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81381A-B572-4262-81BE-93F37D5E1FA2}"/>
              </a:ext>
            </a:extLst>
          </p:cNvPr>
          <p:cNvGrpSpPr/>
          <p:nvPr/>
        </p:nvGrpSpPr>
        <p:grpSpPr>
          <a:xfrm>
            <a:off x="413908" y="123367"/>
            <a:ext cx="8676304" cy="935309"/>
            <a:chOff x="838200" y="339436"/>
            <a:chExt cx="5771879" cy="935309"/>
          </a:xfrm>
        </p:grpSpPr>
        <p:sp>
          <p:nvSpPr>
            <p:cNvPr id="3" name="TextBox 2">
              <a:extLst>
                <a:ext uri="{FF2B5EF4-FFF2-40B4-BE49-F238E27FC236}">
                  <a16:creationId xmlns:a16="http://schemas.microsoft.com/office/drawing/2014/main" id="{9184E106-76E2-4752-A4B1-99692511D3B7}"/>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4"/>
                  </a:solidFill>
                  <a:latin typeface="Arial" panose="020B0604020202020204" pitchFamily="34" charset="0"/>
                  <a:cs typeface="Arial" panose="020B0604020202020204" pitchFamily="34" charset="0"/>
                </a:rPr>
                <a:t>Follow</a:t>
              </a:r>
              <a:endPar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C3CBE8D0-3F9E-4017-8AF3-A9A5AF65781F}"/>
                </a:ext>
              </a:extLst>
            </p:cNvPr>
            <p:cNvSpPr txBox="1"/>
            <p:nvPr/>
          </p:nvSpPr>
          <p:spPr>
            <a:xfrm>
              <a:off x="838200" y="566859"/>
              <a:ext cx="57718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Arial Black" panose="020B0A04020102020204" pitchFamily="34" charset="0"/>
                </a:rPr>
                <a:t>Social</a:t>
              </a: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Media</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grpSp>
        <p:nvGrpSpPr>
          <p:cNvPr id="14" name="Group 13">
            <a:extLst>
              <a:ext uri="{FF2B5EF4-FFF2-40B4-BE49-F238E27FC236}">
                <a16:creationId xmlns:a16="http://schemas.microsoft.com/office/drawing/2014/main" id="{7D8D9072-1797-4874-AB42-504934829FB2}"/>
              </a:ext>
            </a:extLst>
          </p:cNvPr>
          <p:cNvGrpSpPr/>
          <p:nvPr/>
        </p:nvGrpSpPr>
        <p:grpSpPr>
          <a:xfrm>
            <a:off x="3198799" y="1286099"/>
            <a:ext cx="2695031" cy="1964565"/>
            <a:chOff x="812215" y="1386336"/>
            <a:chExt cx="2695031" cy="1964565"/>
          </a:xfrm>
        </p:grpSpPr>
        <p:pic>
          <p:nvPicPr>
            <p:cNvPr id="5" name="Picture 12">
              <a:extLst>
                <a:ext uri="{FF2B5EF4-FFF2-40B4-BE49-F238E27FC236}">
                  <a16:creationId xmlns:a16="http://schemas.microsoft.com/office/drawing/2014/main" id="{4691263E-A681-43F0-9872-A5A1B1A81867}"/>
                </a:ext>
              </a:extLst>
            </p:cNvPr>
            <p:cNvPicPr>
              <a:picLocks noChangeAspect="1"/>
            </p:cNvPicPr>
            <p:nvPr/>
          </p:nvPicPr>
          <p:blipFill>
            <a:blip r:embed="rId3"/>
            <a:srcRect/>
            <a:stretch>
              <a:fillRect/>
            </a:stretch>
          </p:blipFill>
          <p:spPr>
            <a:xfrm>
              <a:off x="1270261" y="1386336"/>
              <a:ext cx="1648356" cy="1648356"/>
            </a:xfrm>
            <a:prstGeom prst="rect">
              <a:avLst/>
            </a:prstGeom>
          </p:spPr>
        </p:pic>
        <p:sp>
          <p:nvSpPr>
            <p:cNvPr id="6" name="TextBox 5">
              <a:extLst>
                <a:ext uri="{FF2B5EF4-FFF2-40B4-BE49-F238E27FC236}">
                  <a16:creationId xmlns:a16="http://schemas.microsoft.com/office/drawing/2014/main" id="{22054AF5-DE0C-4337-BE25-1E43B35B82ED}"/>
                </a:ext>
              </a:extLst>
            </p:cNvPr>
            <p:cNvSpPr txBox="1"/>
            <p:nvPr/>
          </p:nvSpPr>
          <p:spPr>
            <a:xfrm>
              <a:off x="812215" y="2901956"/>
              <a:ext cx="2695031" cy="448945"/>
            </a:xfrm>
            <a:prstGeom prst="rect">
              <a:avLst/>
            </a:prstGeom>
          </p:spPr>
          <p:txBody>
            <a:bodyPr lIns="0" tIns="0" rIns="0" bIns="0" rtlCol="0" anchor="t">
              <a:spAutoFit/>
            </a:bodyPr>
            <a:lstStyle/>
            <a:p>
              <a:pPr algn="l">
                <a:lnSpc>
                  <a:spcPts val="3410"/>
                </a:lnSpc>
              </a:pPr>
              <a:r>
                <a:rPr lang="en-US" sz="3100" b="1" spc="-155" dirty="0">
                  <a:solidFill>
                    <a:srgbClr val="000000"/>
                  </a:solidFill>
                  <a:latin typeface="Tahoma" panose="020B0604030504040204" pitchFamily="34" charset="0"/>
                  <a:ea typeface="Tahoma" panose="020B0604030504040204" pitchFamily="34" charset="0"/>
                  <a:cs typeface="Tahoma" panose="020B0604030504040204" pitchFamily="34" charset="0"/>
                </a:rPr>
                <a:t>OSAC Oregon</a:t>
              </a:r>
            </a:p>
          </p:txBody>
        </p:sp>
      </p:grpSp>
      <p:grpSp>
        <p:nvGrpSpPr>
          <p:cNvPr id="13" name="Group 12">
            <a:extLst>
              <a:ext uri="{FF2B5EF4-FFF2-40B4-BE49-F238E27FC236}">
                <a16:creationId xmlns:a16="http://schemas.microsoft.com/office/drawing/2014/main" id="{36AFDB67-2E47-4623-B445-0DE01C09857F}"/>
              </a:ext>
            </a:extLst>
          </p:cNvPr>
          <p:cNvGrpSpPr/>
          <p:nvPr/>
        </p:nvGrpSpPr>
        <p:grpSpPr>
          <a:xfrm>
            <a:off x="6384643" y="1489751"/>
            <a:ext cx="2705569" cy="1849547"/>
            <a:chOff x="3965292" y="1579453"/>
            <a:chExt cx="2705569" cy="1849547"/>
          </a:xfrm>
        </p:grpSpPr>
        <p:pic>
          <p:nvPicPr>
            <p:cNvPr id="7" name="Picture 6">
              <a:extLst>
                <a:ext uri="{FF2B5EF4-FFF2-40B4-BE49-F238E27FC236}">
                  <a16:creationId xmlns:a16="http://schemas.microsoft.com/office/drawing/2014/main" id="{783A0A95-9406-4A90-A5C8-C80A02C07E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0060" y="1579453"/>
              <a:ext cx="1280160" cy="1280160"/>
            </a:xfrm>
            <a:prstGeom prst="rect">
              <a:avLst/>
            </a:prstGeom>
          </p:spPr>
        </p:pic>
        <p:sp>
          <p:nvSpPr>
            <p:cNvPr id="8" name="TextBox 7">
              <a:extLst>
                <a:ext uri="{FF2B5EF4-FFF2-40B4-BE49-F238E27FC236}">
                  <a16:creationId xmlns:a16="http://schemas.microsoft.com/office/drawing/2014/main" id="{BA13B653-D111-4F17-BEE0-9B8391C47985}"/>
                </a:ext>
              </a:extLst>
            </p:cNvPr>
            <p:cNvSpPr txBox="1"/>
            <p:nvPr/>
          </p:nvSpPr>
          <p:spPr>
            <a:xfrm>
              <a:off x="3965292" y="2859613"/>
              <a:ext cx="2705569" cy="569387"/>
            </a:xfrm>
            <a:prstGeom prst="rect">
              <a:avLst/>
            </a:prstGeom>
            <a:noFill/>
          </p:spPr>
          <p:txBody>
            <a:bodyPr wrap="square" rtlCol="0">
              <a:spAutoFit/>
            </a:bodyPr>
            <a:lstStyle/>
            <a:p>
              <a:pPr algn="ctr"/>
              <a:r>
                <a:rPr lang="en-US" sz="3100" b="1" spc="-155" dirty="0">
                  <a:solidFill>
                    <a:srgbClr val="000000"/>
                  </a:solidFill>
                  <a:latin typeface="Tahoma" panose="020B0604030504040204" pitchFamily="34" charset="0"/>
                  <a:ea typeface="Tahoma" panose="020B0604030504040204" pitchFamily="34" charset="0"/>
                  <a:cs typeface="Tahoma" panose="020B0604030504040204" pitchFamily="34" charset="0"/>
                </a:rPr>
                <a:t>OSACOregon</a:t>
              </a:r>
            </a:p>
          </p:txBody>
        </p:sp>
      </p:grpSp>
      <p:grpSp>
        <p:nvGrpSpPr>
          <p:cNvPr id="15" name="Group 14">
            <a:extLst>
              <a:ext uri="{FF2B5EF4-FFF2-40B4-BE49-F238E27FC236}">
                <a16:creationId xmlns:a16="http://schemas.microsoft.com/office/drawing/2014/main" id="{8A2E5AA4-B7C5-4E2D-A2C3-4D2F7AC9F419}"/>
              </a:ext>
            </a:extLst>
          </p:cNvPr>
          <p:cNvGrpSpPr/>
          <p:nvPr/>
        </p:nvGrpSpPr>
        <p:grpSpPr>
          <a:xfrm>
            <a:off x="2755767" y="3934165"/>
            <a:ext cx="3581093" cy="1818274"/>
            <a:chOff x="303892" y="3934165"/>
            <a:chExt cx="3581093" cy="1818274"/>
          </a:xfrm>
        </p:grpSpPr>
        <p:pic>
          <p:nvPicPr>
            <p:cNvPr id="9" name="Picture 11">
              <a:extLst>
                <a:ext uri="{FF2B5EF4-FFF2-40B4-BE49-F238E27FC236}">
                  <a16:creationId xmlns:a16="http://schemas.microsoft.com/office/drawing/2014/main" id="{612E1D7F-FC37-4364-906F-8810F3BB430E}"/>
                </a:ext>
              </a:extLst>
            </p:cNvPr>
            <p:cNvPicPr>
              <a:picLocks noChangeAspect="1"/>
            </p:cNvPicPr>
            <p:nvPr/>
          </p:nvPicPr>
          <p:blipFill>
            <a:blip r:embed="rId5"/>
            <a:srcRect/>
            <a:stretch>
              <a:fillRect/>
            </a:stretch>
          </p:blipFill>
          <p:spPr>
            <a:xfrm>
              <a:off x="1452980" y="3934165"/>
              <a:ext cx="1282918" cy="1282918"/>
            </a:xfrm>
            <a:prstGeom prst="rect">
              <a:avLst/>
            </a:prstGeom>
          </p:spPr>
        </p:pic>
        <p:sp>
          <p:nvSpPr>
            <p:cNvPr id="11" name="TextBox 16">
              <a:extLst>
                <a:ext uri="{FF2B5EF4-FFF2-40B4-BE49-F238E27FC236}">
                  <a16:creationId xmlns:a16="http://schemas.microsoft.com/office/drawing/2014/main" id="{AEE94228-BD9F-4DFE-A18A-F7B054F299F0}"/>
                </a:ext>
              </a:extLst>
            </p:cNvPr>
            <p:cNvSpPr txBox="1"/>
            <p:nvPr/>
          </p:nvSpPr>
          <p:spPr>
            <a:xfrm>
              <a:off x="303892" y="5303494"/>
              <a:ext cx="3581093" cy="448945"/>
            </a:xfrm>
            <a:prstGeom prst="rect">
              <a:avLst/>
            </a:prstGeom>
          </p:spPr>
          <p:txBody>
            <a:bodyPr lIns="0" tIns="0" rIns="0" bIns="0" rtlCol="0" anchor="t">
              <a:spAutoFit/>
            </a:bodyPr>
            <a:lstStyle/>
            <a:p>
              <a:pPr algn="l">
                <a:lnSpc>
                  <a:spcPts val="3410"/>
                </a:lnSpc>
              </a:pPr>
              <a:r>
                <a:rPr lang="en-US" sz="3100" b="1" spc="-155" dirty="0" err="1">
                  <a:solidFill>
                    <a:srgbClr val="000000"/>
                  </a:solidFill>
                  <a:latin typeface="Tahoma" panose="020B0604030504040204" pitchFamily="34" charset="0"/>
                  <a:ea typeface="Tahoma" panose="020B0604030504040204" pitchFamily="34" charset="0"/>
                  <a:cs typeface="Tahoma" panose="020B0604030504040204" pitchFamily="34" charset="0"/>
                </a:rPr>
                <a:t>OregonStudentAid</a:t>
              </a:r>
              <a:endParaRPr lang="en-US" sz="3100" b="1" spc="-155"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2" name="TextBox 11">
            <a:extLst>
              <a:ext uri="{FF2B5EF4-FFF2-40B4-BE49-F238E27FC236}">
                <a16:creationId xmlns:a16="http://schemas.microsoft.com/office/drawing/2014/main" id="{AE0B1D95-BF8D-427B-9829-3A46564EE17D}"/>
              </a:ext>
            </a:extLst>
          </p:cNvPr>
          <p:cNvSpPr txBox="1"/>
          <p:nvPr/>
        </p:nvSpPr>
        <p:spPr>
          <a:xfrm>
            <a:off x="6908068" y="5106108"/>
            <a:ext cx="1658717" cy="646331"/>
          </a:xfrm>
          <a:prstGeom prst="rect">
            <a:avLst/>
          </a:prstGeom>
          <a:noFill/>
        </p:spPr>
        <p:txBody>
          <a:bodyPr wrap="square" rtlCol="0">
            <a:spAutoFit/>
          </a:bodyPr>
          <a:lstStyle/>
          <a:p>
            <a:pPr algn="ctr"/>
            <a:r>
              <a:rPr lang="en-US" sz="3600" b="1" dirty="0"/>
              <a:t>@</a:t>
            </a:r>
            <a:r>
              <a:rPr lang="en-US" sz="3100" b="1" spc="-155" dirty="0">
                <a:solidFill>
                  <a:srgbClr val="000000"/>
                </a:solidFill>
                <a:latin typeface="Tahoma" panose="020B0604030504040204" pitchFamily="34" charset="0"/>
                <a:ea typeface="Tahoma" panose="020B0604030504040204" pitchFamily="34" charset="0"/>
                <a:cs typeface="Tahoma" panose="020B0604030504040204" pitchFamily="34" charset="0"/>
              </a:rPr>
              <a:t>OSAC</a:t>
            </a:r>
          </a:p>
        </p:txBody>
      </p:sp>
      <p:pic>
        <p:nvPicPr>
          <p:cNvPr id="17" name="Picture 16" descr="Icon&#10;&#10;Description automatically generated">
            <a:extLst>
              <a:ext uri="{FF2B5EF4-FFF2-40B4-BE49-F238E27FC236}">
                <a16:creationId xmlns:a16="http://schemas.microsoft.com/office/drawing/2014/main" id="{1493F9BA-F91D-8847-BEE7-35DAF3C05D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153247" y="3924300"/>
            <a:ext cx="1280160" cy="1280160"/>
          </a:xfrm>
          <a:prstGeom prst="roundRect">
            <a:avLst/>
          </a:prstGeom>
        </p:spPr>
      </p:pic>
    </p:spTree>
    <p:extLst>
      <p:ext uri="{BB962C8B-B14F-4D97-AF65-F5344CB8AC3E}">
        <p14:creationId xmlns:p14="http://schemas.microsoft.com/office/powerpoint/2010/main" val="362179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781EBBB-A05D-41AB-A97F-C1E83FF12792}"/>
              </a:ext>
            </a:extLst>
          </p:cNvPr>
          <p:cNvGrpSpPr/>
          <p:nvPr/>
        </p:nvGrpSpPr>
        <p:grpSpPr>
          <a:xfrm>
            <a:off x="463977" y="1616149"/>
            <a:ext cx="11264046" cy="4029740"/>
            <a:chOff x="293545" y="1903228"/>
            <a:chExt cx="11264046" cy="4029740"/>
          </a:xfrm>
          <a:gradFill flip="none" rotWithShape="1">
            <a:gsLst>
              <a:gs pos="100000">
                <a:schemeClr val="bg1"/>
              </a:gs>
              <a:gs pos="0">
                <a:srgbClr val="517A94"/>
              </a:gs>
            </a:gsLst>
            <a:lin ang="0" scaled="1"/>
            <a:tileRect/>
          </a:gradFill>
        </p:grpSpPr>
        <p:sp>
          <p:nvSpPr>
            <p:cNvPr id="11" name="Rectangle: Diagonal Corners Rounded 10">
              <a:extLst>
                <a:ext uri="{FF2B5EF4-FFF2-40B4-BE49-F238E27FC236}">
                  <a16:creationId xmlns:a16="http://schemas.microsoft.com/office/drawing/2014/main" id="{800CA5CD-FF54-4638-B4B5-6784A47239A7}"/>
                </a:ext>
              </a:extLst>
            </p:cNvPr>
            <p:cNvSpPr/>
            <p:nvPr/>
          </p:nvSpPr>
          <p:spPr>
            <a:xfrm>
              <a:off x="293545" y="1903228"/>
              <a:ext cx="11264046" cy="4029740"/>
            </a:xfrm>
            <a:prstGeom prst="round2Diag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536D112-58F2-45E3-9235-A63A5153A8F5}"/>
                </a:ext>
              </a:extLst>
            </p:cNvPr>
            <p:cNvSpPr txBox="1"/>
            <p:nvPr/>
          </p:nvSpPr>
          <p:spPr>
            <a:xfrm>
              <a:off x="4361277" y="3533377"/>
              <a:ext cx="4816185" cy="769441"/>
            </a:xfrm>
            <a:prstGeom prst="rect">
              <a:avLst/>
            </a:prstGeom>
            <a:grpFill/>
          </p:spPr>
          <p:txBody>
            <a:bodyPr wrap="square" rtlCol="0">
              <a:spAutoFit/>
            </a:bodyPr>
            <a:lstStyle/>
            <a:p>
              <a:r>
                <a:rPr lang="en-US" sz="4400" dirty="0">
                  <a:latin typeface="Arial Black" panose="020B0A04020102020204" pitchFamily="34" charset="0"/>
                </a:rPr>
                <a:t>Questions</a:t>
              </a:r>
            </a:p>
          </p:txBody>
        </p:sp>
      </p:grpSp>
    </p:spTree>
    <p:extLst>
      <p:ext uri="{BB962C8B-B14F-4D97-AF65-F5344CB8AC3E}">
        <p14:creationId xmlns:p14="http://schemas.microsoft.com/office/powerpoint/2010/main" val="321662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descr="Trees in forest">
            <a:extLst>
              <a:ext uri="{FF2B5EF4-FFF2-40B4-BE49-F238E27FC236}">
                <a16:creationId xmlns:a16="http://schemas.microsoft.com/office/drawing/2014/main" id="{F613A75B-C596-438A-93A4-B3189703180A}"/>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F93395B6-2103-4931-BF30-88CFA3C90CDB}"/>
              </a:ext>
            </a:extLst>
          </p:cNvPr>
          <p:cNvGrpSpPr/>
          <p:nvPr/>
        </p:nvGrpSpPr>
        <p:grpSpPr>
          <a:xfrm>
            <a:off x="411480" y="347472"/>
            <a:ext cx="6654406" cy="935309"/>
            <a:chOff x="838200" y="339436"/>
            <a:chExt cx="4426819" cy="935309"/>
          </a:xfrm>
        </p:grpSpPr>
        <p:sp>
          <p:nvSpPr>
            <p:cNvPr id="3" name="TextBox 2">
              <a:extLst>
                <a:ext uri="{FF2B5EF4-FFF2-40B4-BE49-F238E27FC236}">
                  <a16:creationId xmlns:a16="http://schemas.microsoft.com/office/drawing/2014/main" id="{15F20A38-6F01-4842-A5DA-788F5FE66451}"/>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57200"/>
                  </a:solidFill>
                  <a:effectLst/>
                  <a:uLnTx/>
                  <a:uFillTx/>
                  <a:latin typeface="Arial" panose="020B0604020202020204" pitchFamily="34" charset="0"/>
                  <a:ea typeface="+mn-ea"/>
                  <a:cs typeface="Arial" panose="020B0604020202020204" pitchFamily="34" charset="0"/>
                </a:rPr>
                <a:t>Getting To Know The </a:t>
              </a:r>
            </a:p>
          </p:txBody>
        </p:sp>
        <p:sp>
          <p:nvSpPr>
            <p:cNvPr id="4" name="TextBox 3">
              <a:extLst>
                <a:ext uri="{FF2B5EF4-FFF2-40B4-BE49-F238E27FC236}">
                  <a16:creationId xmlns:a16="http://schemas.microsoft.com/office/drawing/2014/main" id="{977B3D9C-6EC3-4751-B580-8C0E5262D789}"/>
                </a:ext>
              </a:extLst>
            </p:cNvPr>
            <p:cNvSpPr txBox="1"/>
            <p:nvPr/>
          </p:nvSpPr>
          <p:spPr>
            <a:xfrm>
              <a:off x="838200" y="566859"/>
              <a:ext cx="442681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Oregon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Opportunity Grant</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
        <p:nvSpPr>
          <p:cNvPr id="108" name="Rectangle: Rounded Corners 107">
            <a:extLst>
              <a:ext uri="{FF2B5EF4-FFF2-40B4-BE49-F238E27FC236}">
                <a16:creationId xmlns:a16="http://schemas.microsoft.com/office/drawing/2014/main" id="{C42EA5C4-7919-4E2F-8D80-BAA04F562CCF}"/>
              </a:ext>
            </a:extLst>
          </p:cNvPr>
          <p:cNvSpPr/>
          <p:nvPr/>
        </p:nvSpPr>
        <p:spPr>
          <a:xfrm>
            <a:off x="849474" y="4226814"/>
            <a:ext cx="4773168" cy="2286000"/>
          </a:xfrm>
          <a:prstGeom prst="roundRect">
            <a:avLst/>
          </a:prstGeom>
          <a:solidFill>
            <a:srgbClr val="517A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Open to Oregon residents who meet SAI limit and FAFSA/ORSAA submission deadline</a:t>
            </a:r>
          </a:p>
        </p:txBody>
      </p:sp>
      <p:sp>
        <p:nvSpPr>
          <p:cNvPr id="107" name="Rectangle: Rounded Corners 106">
            <a:extLst>
              <a:ext uri="{FF2B5EF4-FFF2-40B4-BE49-F238E27FC236}">
                <a16:creationId xmlns:a16="http://schemas.microsoft.com/office/drawing/2014/main" id="{80068E62-FC51-4A1F-9FFA-D950BC1D5D1B}"/>
              </a:ext>
            </a:extLst>
          </p:cNvPr>
          <p:cNvSpPr/>
          <p:nvPr/>
        </p:nvSpPr>
        <p:spPr>
          <a:xfrm>
            <a:off x="849474" y="1249191"/>
            <a:ext cx="4773168" cy="2286000"/>
          </a:xfrm>
          <a:prstGeom prst="roundRect">
            <a:avLst/>
          </a:prstGeom>
          <a:solidFill>
            <a:srgbClr val="1A476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Supports roughly 30,000 low-income undergraduate students each year attending an eligible Oregon college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or university</a:t>
            </a:r>
          </a:p>
        </p:txBody>
      </p:sp>
      <p:sp>
        <p:nvSpPr>
          <p:cNvPr id="113" name="Rectangle: Rounded Corners 112">
            <a:extLst>
              <a:ext uri="{FF2B5EF4-FFF2-40B4-BE49-F238E27FC236}">
                <a16:creationId xmlns:a16="http://schemas.microsoft.com/office/drawing/2014/main" id="{307A87F1-6FB2-4AAF-BB11-E927739FF17A}"/>
              </a:ext>
            </a:extLst>
          </p:cNvPr>
          <p:cNvSpPr/>
          <p:nvPr/>
        </p:nvSpPr>
        <p:spPr>
          <a:xfrm>
            <a:off x="6410559" y="4226814"/>
            <a:ext cx="4773168" cy="2286000"/>
          </a:xfrm>
          <a:prstGeom prst="roundRect">
            <a:avLst/>
          </a:prstGeom>
          <a:solidFill>
            <a:srgbClr val="89AE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 additional application, students only need to submit a FAFSA or ORSAA as soon as possible after the application open</a:t>
            </a:r>
          </a:p>
        </p:txBody>
      </p:sp>
      <p:sp>
        <p:nvSpPr>
          <p:cNvPr id="114" name="Rectangle: Rounded Corners 113">
            <a:extLst>
              <a:ext uri="{FF2B5EF4-FFF2-40B4-BE49-F238E27FC236}">
                <a16:creationId xmlns:a16="http://schemas.microsoft.com/office/drawing/2014/main" id="{62FE454F-7E5D-479D-9B01-8C2E0EFC7CC8}"/>
              </a:ext>
            </a:extLst>
          </p:cNvPr>
          <p:cNvSpPr/>
          <p:nvPr/>
        </p:nvSpPr>
        <p:spPr>
          <a:xfrm>
            <a:off x="6410559" y="1248182"/>
            <a:ext cx="4772449" cy="2286000"/>
          </a:xfrm>
          <a:prstGeom prst="roundRect">
            <a:avLst/>
          </a:prstGeom>
          <a:solidFill>
            <a:srgbClr val="C0E1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Maximum award for 2024-25 (full time)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Community College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$3,900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BAS Program at Community College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$5,904</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4-Year College/University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$7,524</a:t>
            </a:r>
          </a:p>
        </p:txBody>
      </p:sp>
      <p:sp>
        <p:nvSpPr>
          <p:cNvPr id="118" name="Arrow: Down 117">
            <a:extLst>
              <a:ext uri="{FF2B5EF4-FFF2-40B4-BE49-F238E27FC236}">
                <a16:creationId xmlns:a16="http://schemas.microsoft.com/office/drawing/2014/main" id="{D5EC0AB8-78A6-49DF-B2B3-6C85C9FC252F}"/>
              </a:ext>
            </a:extLst>
          </p:cNvPr>
          <p:cNvSpPr/>
          <p:nvPr/>
        </p:nvSpPr>
        <p:spPr>
          <a:xfrm>
            <a:off x="4047439" y="3681805"/>
            <a:ext cx="361950" cy="458589"/>
          </a:xfrm>
          <a:prstGeom prst="downArrow">
            <a:avLst/>
          </a:prstGeom>
          <a:solidFill>
            <a:srgbClr val="8B0C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Arrow: Down 118">
            <a:extLst>
              <a:ext uri="{FF2B5EF4-FFF2-40B4-BE49-F238E27FC236}">
                <a16:creationId xmlns:a16="http://schemas.microsoft.com/office/drawing/2014/main" id="{59E7699E-2FD1-40BB-9FD6-C1D7FDE39D22}"/>
              </a:ext>
            </a:extLst>
          </p:cNvPr>
          <p:cNvSpPr/>
          <p:nvPr/>
        </p:nvSpPr>
        <p:spPr>
          <a:xfrm rot="16200000">
            <a:off x="5953125" y="5140519"/>
            <a:ext cx="361950" cy="458589"/>
          </a:xfrm>
          <a:prstGeom prst="downArrow">
            <a:avLst/>
          </a:prstGeom>
          <a:solidFill>
            <a:srgbClr val="8B0C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Arrow: Down 119">
            <a:extLst>
              <a:ext uri="{FF2B5EF4-FFF2-40B4-BE49-F238E27FC236}">
                <a16:creationId xmlns:a16="http://schemas.microsoft.com/office/drawing/2014/main" id="{34D6266F-E36A-4B28-8AD4-3E510F5ED181}"/>
              </a:ext>
            </a:extLst>
          </p:cNvPr>
          <p:cNvSpPr/>
          <p:nvPr/>
        </p:nvSpPr>
        <p:spPr>
          <a:xfrm flipV="1">
            <a:off x="7829784" y="3682500"/>
            <a:ext cx="361950" cy="458589"/>
          </a:xfrm>
          <a:prstGeom prst="downArrow">
            <a:avLst/>
          </a:prstGeom>
          <a:solidFill>
            <a:srgbClr val="8B0C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91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descr="Trees in forest">
            <a:extLst>
              <a:ext uri="{FF2B5EF4-FFF2-40B4-BE49-F238E27FC236}">
                <a16:creationId xmlns:a16="http://schemas.microsoft.com/office/drawing/2014/main" id="{F613A75B-C596-438A-93A4-B3189703180A}"/>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F93395B6-2103-4931-BF30-88CFA3C90CDB}"/>
              </a:ext>
            </a:extLst>
          </p:cNvPr>
          <p:cNvGrpSpPr/>
          <p:nvPr/>
        </p:nvGrpSpPr>
        <p:grpSpPr>
          <a:xfrm>
            <a:off x="411480" y="347472"/>
            <a:ext cx="6654406" cy="935309"/>
            <a:chOff x="838200" y="339436"/>
            <a:chExt cx="4426819" cy="935309"/>
          </a:xfrm>
        </p:grpSpPr>
        <p:sp>
          <p:nvSpPr>
            <p:cNvPr id="3" name="TextBox 2">
              <a:extLst>
                <a:ext uri="{FF2B5EF4-FFF2-40B4-BE49-F238E27FC236}">
                  <a16:creationId xmlns:a16="http://schemas.microsoft.com/office/drawing/2014/main" id="{15F20A38-6F01-4842-A5DA-788F5FE66451}"/>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57200"/>
                  </a:solidFill>
                  <a:effectLst/>
                  <a:uLnTx/>
                  <a:uFillTx/>
                  <a:latin typeface="Arial" panose="020B0604020202020204" pitchFamily="34" charset="0"/>
                  <a:ea typeface="+mn-ea"/>
                  <a:cs typeface="Arial" panose="020B0604020202020204" pitchFamily="34" charset="0"/>
                </a:rPr>
                <a:t>Getting To Know The </a:t>
              </a:r>
            </a:p>
          </p:txBody>
        </p:sp>
        <p:sp>
          <p:nvSpPr>
            <p:cNvPr id="4" name="TextBox 3">
              <a:extLst>
                <a:ext uri="{FF2B5EF4-FFF2-40B4-BE49-F238E27FC236}">
                  <a16:creationId xmlns:a16="http://schemas.microsoft.com/office/drawing/2014/main" id="{977B3D9C-6EC3-4751-B580-8C0E5262D789}"/>
                </a:ext>
              </a:extLst>
            </p:cNvPr>
            <p:cNvSpPr txBox="1"/>
            <p:nvPr/>
          </p:nvSpPr>
          <p:spPr>
            <a:xfrm>
              <a:off x="838200" y="566859"/>
              <a:ext cx="442681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Oregon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Promise Grant</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
        <p:nvSpPr>
          <p:cNvPr id="23" name="TextBox 22">
            <a:extLst>
              <a:ext uri="{FF2B5EF4-FFF2-40B4-BE49-F238E27FC236}">
                <a16:creationId xmlns:a16="http://schemas.microsoft.com/office/drawing/2014/main" id="{FEEC528C-39DB-44DC-95FB-E0F569365122}"/>
              </a:ext>
            </a:extLst>
          </p:cNvPr>
          <p:cNvSpPr txBox="1"/>
          <p:nvPr/>
        </p:nvSpPr>
        <p:spPr>
          <a:xfrm>
            <a:off x="8523754" y="4645618"/>
            <a:ext cx="3046453" cy="1464231"/>
          </a:xfrm>
          <a:prstGeom prst="roundRect">
            <a:avLst/>
          </a:prstGeom>
          <a:solidFill>
            <a:srgbClr val="C0E1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SAI may be considered, and SAI criteria is subject to change based on funding availability</a:t>
            </a:r>
          </a:p>
        </p:txBody>
      </p:sp>
      <p:grpSp>
        <p:nvGrpSpPr>
          <p:cNvPr id="31" name="Group 30">
            <a:extLst>
              <a:ext uri="{FF2B5EF4-FFF2-40B4-BE49-F238E27FC236}">
                <a16:creationId xmlns:a16="http://schemas.microsoft.com/office/drawing/2014/main" id="{58661940-C9AB-4668-9289-0CDC1AF70282}"/>
              </a:ext>
            </a:extLst>
          </p:cNvPr>
          <p:cNvGrpSpPr/>
          <p:nvPr/>
        </p:nvGrpSpPr>
        <p:grpSpPr>
          <a:xfrm flipV="1">
            <a:off x="776169" y="3268980"/>
            <a:ext cx="10502978" cy="1120140"/>
            <a:chOff x="776169" y="3268980"/>
            <a:chExt cx="10502978" cy="1120140"/>
          </a:xfrm>
        </p:grpSpPr>
        <p:sp>
          <p:nvSpPr>
            <p:cNvPr id="10" name="Oval 9">
              <a:extLst>
                <a:ext uri="{FF2B5EF4-FFF2-40B4-BE49-F238E27FC236}">
                  <a16:creationId xmlns:a16="http://schemas.microsoft.com/office/drawing/2014/main" id="{07F6F6A2-DD49-4A6D-80AA-6B09EA7D1497}"/>
                </a:ext>
              </a:extLst>
            </p:cNvPr>
            <p:cNvSpPr/>
            <p:nvPr/>
          </p:nvSpPr>
          <p:spPr>
            <a:xfrm>
              <a:off x="867609" y="3360420"/>
              <a:ext cx="914400" cy="91440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CADB4922-0229-49E4-BC24-B7E982EFB0E8}"/>
                </a:ext>
              </a:extLst>
            </p:cNvPr>
            <p:cNvSpPr/>
            <p:nvPr/>
          </p:nvSpPr>
          <p:spPr>
            <a:xfrm>
              <a:off x="10273307" y="3360420"/>
              <a:ext cx="914400" cy="9144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E32BEDD1-BFCF-48F4-B364-409BAAA5F48F}"/>
                </a:ext>
              </a:extLst>
            </p:cNvPr>
            <p:cNvSpPr/>
            <p:nvPr/>
          </p:nvSpPr>
          <p:spPr>
            <a:xfrm>
              <a:off x="4012347" y="3360420"/>
              <a:ext cx="914400" cy="91440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BCAF72F4-6FB8-4E17-A53F-AF7032E04629}"/>
                </a:ext>
              </a:extLst>
            </p:cNvPr>
            <p:cNvSpPr/>
            <p:nvPr/>
          </p:nvSpPr>
          <p:spPr>
            <a:xfrm>
              <a:off x="7157085" y="3360420"/>
              <a:ext cx="914400" cy="91440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B9666740-5570-4BC0-846C-A79392739499}"/>
                </a:ext>
              </a:extLst>
            </p:cNvPr>
            <p:cNvGrpSpPr/>
            <p:nvPr/>
          </p:nvGrpSpPr>
          <p:grpSpPr>
            <a:xfrm>
              <a:off x="776169" y="3268980"/>
              <a:ext cx="10502978" cy="1120140"/>
              <a:chOff x="776169" y="3268980"/>
              <a:chExt cx="10502978" cy="1120140"/>
            </a:xfrm>
            <a:effectLst>
              <a:outerShdw blurRad="50800" dist="38100" dir="2700000" algn="tl" rotWithShape="0">
                <a:prstClr val="black">
                  <a:alpha val="40000"/>
                </a:prstClr>
              </a:outerShdw>
            </a:effectLst>
          </p:grpSpPr>
          <p:sp>
            <p:nvSpPr>
              <p:cNvPr id="33" name="Arc 32">
                <a:extLst>
                  <a:ext uri="{FF2B5EF4-FFF2-40B4-BE49-F238E27FC236}">
                    <a16:creationId xmlns:a16="http://schemas.microsoft.com/office/drawing/2014/main" id="{401361C0-8D34-460C-89D8-D5894973C495}"/>
                  </a:ext>
                </a:extLst>
              </p:cNvPr>
              <p:cNvSpPr/>
              <p:nvPr/>
            </p:nvSpPr>
            <p:spPr>
              <a:xfrm flipV="1">
                <a:off x="10181867" y="3268980"/>
                <a:ext cx="1097280" cy="1097280"/>
              </a:xfrm>
              <a:prstGeom prst="arc">
                <a:avLst>
                  <a:gd name="adj1" fmla="val 10375316"/>
                  <a:gd name="adj2" fmla="val 302520"/>
                </a:avLst>
              </a:prstGeom>
              <a:ln w="28575">
                <a:solidFill>
                  <a:srgbClr val="8B0C2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C7E4F2E4-FA7A-444C-8DC4-E2A732F6F0DD}"/>
                  </a:ext>
                </a:extLst>
              </p:cNvPr>
              <p:cNvGrpSpPr/>
              <p:nvPr/>
            </p:nvGrpSpPr>
            <p:grpSpPr>
              <a:xfrm>
                <a:off x="776169" y="3268980"/>
                <a:ext cx="9419956" cy="1120140"/>
                <a:chOff x="776169" y="3268980"/>
                <a:chExt cx="9419956" cy="1120140"/>
              </a:xfrm>
            </p:grpSpPr>
            <p:grpSp>
              <p:nvGrpSpPr>
                <p:cNvPr id="19" name="Group 18">
                  <a:extLst>
                    <a:ext uri="{FF2B5EF4-FFF2-40B4-BE49-F238E27FC236}">
                      <a16:creationId xmlns:a16="http://schemas.microsoft.com/office/drawing/2014/main" id="{ACE6E49B-C671-4151-A411-70D37B5EAD87}"/>
                    </a:ext>
                  </a:extLst>
                </p:cNvPr>
                <p:cNvGrpSpPr/>
                <p:nvPr/>
              </p:nvGrpSpPr>
              <p:grpSpPr>
                <a:xfrm>
                  <a:off x="776169" y="3268980"/>
                  <a:ext cx="4242018" cy="1120140"/>
                  <a:chOff x="776169" y="3268980"/>
                  <a:chExt cx="4242018" cy="1120140"/>
                </a:xfrm>
              </p:grpSpPr>
              <p:sp>
                <p:nvSpPr>
                  <p:cNvPr id="12" name="Arc 11">
                    <a:extLst>
                      <a:ext uri="{FF2B5EF4-FFF2-40B4-BE49-F238E27FC236}">
                        <a16:creationId xmlns:a16="http://schemas.microsoft.com/office/drawing/2014/main" id="{25FDA413-3111-4217-938F-11AFC1827122}"/>
                      </a:ext>
                    </a:extLst>
                  </p:cNvPr>
                  <p:cNvSpPr/>
                  <p:nvPr/>
                </p:nvSpPr>
                <p:spPr>
                  <a:xfrm>
                    <a:off x="776169" y="3268980"/>
                    <a:ext cx="1097280" cy="1097280"/>
                  </a:xfrm>
                  <a:prstGeom prst="arc">
                    <a:avLst>
                      <a:gd name="adj1" fmla="val 11084287"/>
                      <a:gd name="adj2" fmla="val 21316191"/>
                    </a:avLst>
                  </a:prstGeom>
                  <a:ln w="28575">
                    <a:solidFill>
                      <a:srgbClr val="8B0C2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Arc 29">
                    <a:extLst>
                      <a:ext uri="{FF2B5EF4-FFF2-40B4-BE49-F238E27FC236}">
                        <a16:creationId xmlns:a16="http://schemas.microsoft.com/office/drawing/2014/main" id="{7FAF96F1-344E-442A-9D9E-6A0CD2631C65}"/>
                      </a:ext>
                    </a:extLst>
                  </p:cNvPr>
                  <p:cNvSpPr/>
                  <p:nvPr/>
                </p:nvSpPr>
                <p:spPr>
                  <a:xfrm flipV="1">
                    <a:off x="3920907" y="3291840"/>
                    <a:ext cx="1097280" cy="1097280"/>
                  </a:xfrm>
                  <a:prstGeom prst="arc">
                    <a:avLst>
                      <a:gd name="adj1" fmla="val 10219489"/>
                      <a:gd name="adj2" fmla="val 660296"/>
                    </a:avLst>
                  </a:prstGeom>
                  <a:ln w="28575">
                    <a:solidFill>
                      <a:srgbClr val="8B0C2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959A53BF-A646-4748-BCE3-A4E0E910ED5B}"/>
                      </a:ext>
                    </a:extLst>
                  </p:cNvPr>
                  <p:cNvCxnSpPr>
                    <a:cxnSpLocks/>
                  </p:cNvCxnSpPr>
                  <p:nvPr/>
                </p:nvCxnSpPr>
                <p:spPr>
                  <a:xfrm>
                    <a:off x="1873449" y="3760681"/>
                    <a:ext cx="2047458" cy="0"/>
                  </a:xfrm>
                  <a:prstGeom prst="line">
                    <a:avLst/>
                  </a:prstGeom>
                  <a:ln w="28575">
                    <a:solidFill>
                      <a:srgbClr val="8B0C23"/>
                    </a:solidFill>
                  </a:ln>
                </p:spPr>
                <p:style>
                  <a:lnRef idx="1">
                    <a:schemeClr val="accent1"/>
                  </a:lnRef>
                  <a:fillRef idx="0">
                    <a:schemeClr val="accent1"/>
                  </a:fillRef>
                  <a:effectRef idx="0">
                    <a:schemeClr val="accent1"/>
                  </a:effectRef>
                  <a:fontRef idx="minor">
                    <a:schemeClr val="tx1"/>
                  </a:fontRef>
                </p:style>
              </p:cxnSp>
            </p:grpSp>
            <p:sp>
              <p:nvSpPr>
                <p:cNvPr id="34" name="Arc 33">
                  <a:extLst>
                    <a:ext uri="{FF2B5EF4-FFF2-40B4-BE49-F238E27FC236}">
                      <a16:creationId xmlns:a16="http://schemas.microsoft.com/office/drawing/2014/main" id="{6C9E48D9-229F-4B7F-A7BC-A3BCB9F4DD98}"/>
                    </a:ext>
                  </a:extLst>
                </p:cNvPr>
                <p:cNvSpPr/>
                <p:nvPr/>
              </p:nvSpPr>
              <p:spPr>
                <a:xfrm>
                  <a:off x="7051387" y="3268980"/>
                  <a:ext cx="1097280" cy="1097280"/>
                </a:xfrm>
                <a:prstGeom prst="arc">
                  <a:avLst>
                    <a:gd name="adj1" fmla="val 11336882"/>
                    <a:gd name="adj2" fmla="val 21296034"/>
                  </a:avLst>
                </a:prstGeom>
                <a:ln w="28575">
                  <a:solidFill>
                    <a:srgbClr val="8B0C2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50D96B7F-892F-4821-986E-AA27BDBBF7E0}"/>
                    </a:ext>
                  </a:extLst>
                </p:cNvPr>
                <p:cNvCxnSpPr>
                  <a:cxnSpLocks/>
                </p:cNvCxnSpPr>
                <p:nvPr/>
              </p:nvCxnSpPr>
              <p:spPr>
                <a:xfrm>
                  <a:off x="5018187" y="3748060"/>
                  <a:ext cx="2047458" cy="0"/>
                </a:xfrm>
                <a:prstGeom prst="line">
                  <a:avLst/>
                </a:prstGeom>
                <a:ln w="28575">
                  <a:solidFill>
                    <a:srgbClr val="8B0C2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546B5D5-C77C-4334-AE81-20444C371EFC}"/>
                    </a:ext>
                  </a:extLst>
                </p:cNvPr>
                <p:cNvCxnSpPr>
                  <a:cxnSpLocks/>
                </p:cNvCxnSpPr>
                <p:nvPr/>
              </p:nvCxnSpPr>
              <p:spPr>
                <a:xfrm>
                  <a:off x="8148667" y="3760634"/>
                  <a:ext cx="2047458" cy="0"/>
                </a:xfrm>
                <a:prstGeom prst="line">
                  <a:avLst/>
                </a:prstGeom>
                <a:ln w="28575">
                  <a:solidFill>
                    <a:srgbClr val="8B0C23"/>
                  </a:solidFill>
                </a:ln>
              </p:spPr>
              <p:style>
                <a:lnRef idx="1">
                  <a:schemeClr val="accent1"/>
                </a:lnRef>
                <a:fillRef idx="0">
                  <a:schemeClr val="accent1"/>
                </a:fillRef>
                <a:effectRef idx="0">
                  <a:schemeClr val="accent1"/>
                </a:effectRef>
                <a:fontRef idx="minor">
                  <a:schemeClr val="tx1"/>
                </a:fontRef>
              </p:style>
            </p:cxnSp>
          </p:grpSp>
        </p:grpSp>
      </p:grpSp>
      <p:sp>
        <p:nvSpPr>
          <p:cNvPr id="11" name="TextBox 10">
            <a:extLst>
              <a:ext uri="{FF2B5EF4-FFF2-40B4-BE49-F238E27FC236}">
                <a16:creationId xmlns:a16="http://schemas.microsoft.com/office/drawing/2014/main" id="{9D5771EC-4E48-46E9-8BC8-B5A23DFD7B18}"/>
              </a:ext>
            </a:extLst>
          </p:cNvPr>
          <p:cNvSpPr txBox="1"/>
          <p:nvPr/>
        </p:nvSpPr>
        <p:spPr>
          <a:xfrm>
            <a:off x="643260" y="1563120"/>
            <a:ext cx="2743200" cy="1123712"/>
          </a:xfrm>
          <a:prstGeom prst="roundRect">
            <a:avLst/>
          </a:prstGeom>
          <a:solidFill>
            <a:srgbClr val="C0E1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Helps pay tuition costs at an Oregon Community College</a:t>
            </a:r>
          </a:p>
        </p:txBody>
      </p:sp>
      <p:sp>
        <p:nvSpPr>
          <p:cNvPr id="22" name="TextBox 21">
            <a:extLst>
              <a:ext uri="{FF2B5EF4-FFF2-40B4-BE49-F238E27FC236}">
                <a16:creationId xmlns:a16="http://schemas.microsoft.com/office/drawing/2014/main" id="{1C915A88-02F0-4A89-BFC4-4AD62C585101}"/>
              </a:ext>
            </a:extLst>
          </p:cNvPr>
          <p:cNvSpPr txBox="1"/>
          <p:nvPr/>
        </p:nvSpPr>
        <p:spPr>
          <a:xfrm>
            <a:off x="7028618" y="1472871"/>
            <a:ext cx="2743200" cy="1804749"/>
          </a:xfrm>
          <a:prstGeom prst="roundRect">
            <a:avLst/>
          </a:prstGeom>
          <a:solidFill>
            <a:srgbClr val="C0E1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Must begin community college immediately, within 6 months of HS/GED® graduation</a:t>
            </a:r>
          </a:p>
        </p:txBody>
      </p:sp>
      <p:sp>
        <p:nvSpPr>
          <p:cNvPr id="21" name="TextBox 20">
            <a:extLst>
              <a:ext uri="{FF2B5EF4-FFF2-40B4-BE49-F238E27FC236}">
                <a16:creationId xmlns:a16="http://schemas.microsoft.com/office/drawing/2014/main" id="{0340354A-E604-4B8F-85F6-0B6B0E0706B7}"/>
              </a:ext>
            </a:extLst>
          </p:cNvPr>
          <p:cNvSpPr txBox="1"/>
          <p:nvPr/>
        </p:nvSpPr>
        <p:spPr>
          <a:xfrm>
            <a:off x="2454057" y="4552229"/>
            <a:ext cx="2743200" cy="1828800"/>
          </a:xfrm>
          <a:prstGeom prst="roundRect">
            <a:avLst/>
          </a:prstGeom>
          <a:solidFill>
            <a:srgbClr val="C0E1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New HS or GED® test graduates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2.0 cumulative GPA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145+ on all GED tests</a:t>
            </a:r>
          </a:p>
        </p:txBody>
      </p:sp>
      <p:sp>
        <p:nvSpPr>
          <p:cNvPr id="56" name="Freeform 77">
            <a:extLst>
              <a:ext uri="{FF2B5EF4-FFF2-40B4-BE49-F238E27FC236}">
                <a16:creationId xmlns:a16="http://schemas.microsoft.com/office/drawing/2014/main" id="{4B3983DD-EC53-416C-8847-65D612707DC0}"/>
              </a:ext>
            </a:extLst>
          </p:cNvPr>
          <p:cNvSpPr>
            <a:spLocks/>
          </p:cNvSpPr>
          <p:nvPr/>
        </p:nvSpPr>
        <p:spPr bwMode="auto">
          <a:xfrm>
            <a:off x="4202341" y="3619107"/>
            <a:ext cx="548640" cy="548640"/>
          </a:xfrm>
          <a:custGeom>
            <a:avLst/>
            <a:gdLst>
              <a:gd name="T0" fmla="*/ 199 w 380"/>
              <a:gd name="T1" fmla="*/ 0 h 324"/>
              <a:gd name="T2" fmla="*/ 367 w 380"/>
              <a:gd name="T3" fmla="*/ 84 h 324"/>
              <a:gd name="T4" fmla="*/ 377 w 380"/>
              <a:gd name="T5" fmla="*/ 92 h 324"/>
              <a:gd name="T6" fmla="*/ 380 w 380"/>
              <a:gd name="T7" fmla="*/ 105 h 324"/>
              <a:gd name="T8" fmla="*/ 378 w 380"/>
              <a:gd name="T9" fmla="*/ 116 h 324"/>
              <a:gd name="T10" fmla="*/ 369 w 380"/>
              <a:gd name="T11" fmla="*/ 125 h 324"/>
              <a:gd name="T12" fmla="*/ 206 w 380"/>
              <a:gd name="T13" fmla="*/ 219 h 324"/>
              <a:gd name="T14" fmla="*/ 195 w 380"/>
              <a:gd name="T15" fmla="*/ 219 h 324"/>
              <a:gd name="T16" fmla="*/ 55 w 380"/>
              <a:gd name="T17" fmla="*/ 149 h 324"/>
              <a:gd name="T18" fmla="*/ 182 w 380"/>
              <a:gd name="T19" fmla="*/ 116 h 324"/>
              <a:gd name="T20" fmla="*/ 210 w 380"/>
              <a:gd name="T21" fmla="*/ 117 h 324"/>
              <a:gd name="T22" fmla="*/ 228 w 380"/>
              <a:gd name="T23" fmla="*/ 108 h 324"/>
              <a:gd name="T24" fmla="*/ 229 w 380"/>
              <a:gd name="T25" fmla="*/ 95 h 324"/>
              <a:gd name="T26" fmla="*/ 223 w 380"/>
              <a:gd name="T27" fmla="*/ 86 h 324"/>
              <a:gd name="T28" fmla="*/ 220 w 380"/>
              <a:gd name="T29" fmla="*/ 98 h 324"/>
              <a:gd name="T30" fmla="*/ 198 w 380"/>
              <a:gd name="T31" fmla="*/ 105 h 324"/>
              <a:gd name="T32" fmla="*/ 177 w 380"/>
              <a:gd name="T33" fmla="*/ 100 h 324"/>
              <a:gd name="T34" fmla="*/ 171 w 380"/>
              <a:gd name="T35" fmla="*/ 89 h 324"/>
              <a:gd name="T36" fmla="*/ 171 w 380"/>
              <a:gd name="T37" fmla="*/ 87 h 324"/>
              <a:gd name="T38" fmla="*/ 168 w 380"/>
              <a:gd name="T39" fmla="*/ 90 h 324"/>
              <a:gd name="T40" fmla="*/ 164 w 380"/>
              <a:gd name="T41" fmla="*/ 97 h 324"/>
              <a:gd name="T42" fmla="*/ 41 w 380"/>
              <a:gd name="T43" fmla="*/ 219 h 324"/>
              <a:gd name="T44" fmla="*/ 50 w 380"/>
              <a:gd name="T45" fmla="*/ 227 h 324"/>
              <a:gd name="T46" fmla="*/ 53 w 380"/>
              <a:gd name="T47" fmla="*/ 240 h 324"/>
              <a:gd name="T48" fmla="*/ 52 w 380"/>
              <a:gd name="T49" fmla="*/ 249 h 324"/>
              <a:gd name="T50" fmla="*/ 50 w 380"/>
              <a:gd name="T51" fmla="*/ 265 h 324"/>
              <a:gd name="T52" fmla="*/ 52 w 380"/>
              <a:gd name="T53" fmla="*/ 297 h 324"/>
              <a:gd name="T54" fmla="*/ 42 w 380"/>
              <a:gd name="T55" fmla="*/ 317 h 324"/>
              <a:gd name="T56" fmla="*/ 31 w 380"/>
              <a:gd name="T57" fmla="*/ 324 h 324"/>
              <a:gd name="T58" fmla="*/ 19 w 380"/>
              <a:gd name="T59" fmla="*/ 322 h 324"/>
              <a:gd name="T60" fmla="*/ 9 w 380"/>
              <a:gd name="T61" fmla="*/ 317 h 324"/>
              <a:gd name="T62" fmla="*/ 1 w 380"/>
              <a:gd name="T63" fmla="*/ 306 h 324"/>
              <a:gd name="T64" fmla="*/ 0 w 380"/>
              <a:gd name="T65" fmla="*/ 293 h 324"/>
              <a:gd name="T66" fmla="*/ 7 w 380"/>
              <a:gd name="T67" fmla="*/ 281 h 324"/>
              <a:gd name="T68" fmla="*/ 20 w 380"/>
              <a:gd name="T69" fmla="*/ 255 h 324"/>
              <a:gd name="T70" fmla="*/ 14 w 380"/>
              <a:gd name="T71" fmla="*/ 246 h 324"/>
              <a:gd name="T72" fmla="*/ 14 w 380"/>
              <a:gd name="T73" fmla="*/ 232 h 324"/>
              <a:gd name="T74" fmla="*/ 20 w 380"/>
              <a:gd name="T75" fmla="*/ 222 h 324"/>
              <a:gd name="T76" fmla="*/ 27 w 380"/>
              <a:gd name="T77" fmla="*/ 136 h 324"/>
              <a:gd name="T78" fmla="*/ 17 w 380"/>
              <a:gd name="T79" fmla="*/ 127 h 324"/>
              <a:gd name="T80" fmla="*/ 14 w 380"/>
              <a:gd name="T81" fmla="*/ 116 h 324"/>
              <a:gd name="T82" fmla="*/ 17 w 380"/>
              <a:gd name="T83" fmla="*/ 103 h 324"/>
              <a:gd name="T84" fmla="*/ 25 w 380"/>
              <a:gd name="T85" fmla="*/ 95 h 324"/>
              <a:gd name="T86" fmla="*/ 188 w 380"/>
              <a:gd name="T87" fmla="*/ 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0" h="324">
                <a:moveTo>
                  <a:pt x="193" y="0"/>
                </a:moveTo>
                <a:lnTo>
                  <a:pt x="199" y="0"/>
                </a:lnTo>
                <a:lnTo>
                  <a:pt x="204" y="3"/>
                </a:lnTo>
                <a:lnTo>
                  <a:pt x="367" y="84"/>
                </a:lnTo>
                <a:lnTo>
                  <a:pt x="374" y="87"/>
                </a:lnTo>
                <a:lnTo>
                  <a:pt x="377" y="92"/>
                </a:lnTo>
                <a:lnTo>
                  <a:pt x="380" y="98"/>
                </a:lnTo>
                <a:lnTo>
                  <a:pt x="380" y="105"/>
                </a:lnTo>
                <a:lnTo>
                  <a:pt x="380" y="111"/>
                </a:lnTo>
                <a:lnTo>
                  <a:pt x="378" y="116"/>
                </a:lnTo>
                <a:lnTo>
                  <a:pt x="374" y="121"/>
                </a:lnTo>
                <a:lnTo>
                  <a:pt x="369" y="125"/>
                </a:lnTo>
                <a:lnTo>
                  <a:pt x="212" y="217"/>
                </a:lnTo>
                <a:lnTo>
                  <a:pt x="206" y="219"/>
                </a:lnTo>
                <a:lnTo>
                  <a:pt x="201" y="221"/>
                </a:lnTo>
                <a:lnTo>
                  <a:pt x="195" y="219"/>
                </a:lnTo>
                <a:lnTo>
                  <a:pt x="190" y="217"/>
                </a:lnTo>
                <a:lnTo>
                  <a:pt x="55" y="149"/>
                </a:lnTo>
                <a:lnTo>
                  <a:pt x="168" y="111"/>
                </a:lnTo>
                <a:lnTo>
                  <a:pt x="182" y="116"/>
                </a:lnTo>
                <a:lnTo>
                  <a:pt x="198" y="117"/>
                </a:lnTo>
                <a:lnTo>
                  <a:pt x="210" y="117"/>
                </a:lnTo>
                <a:lnTo>
                  <a:pt x="220" y="114"/>
                </a:lnTo>
                <a:lnTo>
                  <a:pt x="228" y="108"/>
                </a:lnTo>
                <a:lnTo>
                  <a:pt x="229" y="101"/>
                </a:lnTo>
                <a:lnTo>
                  <a:pt x="229" y="95"/>
                </a:lnTo>
                <a:lnTo>
                  <a:pt x="226" y="90"/>
                </a:lnTo>
                <a:lnTo>
                  <a:pt x="223" y="86"/>
                </a:lnTo>
                <a:lnTo>
                  <a:pt x="225" y="90"/>
                </a:lnTo>
                <a:lnTo>
                  <a:pt x="220" y="98"/>
                </a:lnTo>
                <a:lnTo>
                  <a:pt x="210" y="103"/>
                </a:lnTo>
                <a:lnTo>
                  <a:pt x="198" y="105"/>
                </a:lnTo>
                <a:lnTo>
                  <a:pt x="185" y="103"/>
                </a:lnTo>
                <a:lnTo>
                  <a:pt x="177" y="100"/>
                </a:lnTo>
                <a:lnTo>
                  <a:pt x="172" y="94"/>
                </a:lnTo>
                <a:lnTo>
                  <a:pt x="171" y="89"/>
                </a:lnTo>
                <a:lnTo>
                  <a:pt x="171" y="87"/>
                </a:lnTo>
                <a:lnTo>
                  <a:pt x="171" y="87"/>
                </a:lnTo>
                <a:lnTo>
                  <a:pt x="169" y="89"/>
                </a:lnTo>
                <a:lnTo>
                  <a:pt x="168" y="90"/>
                </a:lnTo>
                <a:lnTo>
                  <a:pt x="166" y="94"/>
                </a:lnTo>
                <a:lnTo>
                  <a:pt x="164" y="97"/>
                </a:lnTo>
                <a:lnTo>
                  <a:pt x="41" y="140"/>
                </a:lnTo>
                <a:lnTo>
                  <a:pt x="41" y="219"/>
                </a:lnTo>
                <a:lnTo>
                  <a:pt x="46" y="222"/>
                </a:lnTo>
                <a:lnTo>
                  <a:pt x="50" y="227"/>
                </a:lnTo>
                <a:lnTo>
                  <a:pt x="53" y="233"/>
                </a:lnTo>
                <a:lnTo>
                  <a:pt x="53" y="240"/>
                </a:lnTo>
                <a:lnTo>
                  <a:pt x="53" y="244"/>
                </a:lnTo>
                <a:lnTo>
                  <a:pt x="52" y="249"/>
                </a:lnTo>
                <a:lnTo>
                  <a:pt x="47" y="254"/>
                </a:lnTo>
                <a:lnTo>
                  <a:pt x="50" y="265"/>
                </a:lnTo>
                <a:lnTo>
                  <a:pt x="52" y="279"/>
                </a:lnTo>
                <a:lnTo>
                  <a:pt x="52" y="297"/>
                </a:lnTo>
                <a:lnTo>
                  <a:pt x="46" y="311"/>
                </a:lnTo>
                <a:lnTo>
                  <a:pt x="42" y="317"/>
                </a:lnTo>
                <a:lnTo>
                  <a:pt x="36" y="320"/>
                </a:lnTo>
                <a:lnTo>
                  <a:pt x="31" y="324"/>
                </a:lnTo>
                <a:lnTo>
                  <a:pt x="25" y="324"/>
                </a:lnTo>
                <a:lnTo>
                  <a:pt x="19" y="322"/>
                </a:lnTo>
                <a:lnTo>
                  <a:pt x="12" y="319"/>
                </a:lnTo>
                <a:lnTo>
                  <a:pt x="9" y="317"/>
                </a:lnTo>
                <a:lnTo>
                  <a:pt x="4" y="313"/>
                </a:lnTo>
                <a:lnTo>
                  <a:pt x="1" y="306"/>
                </a:lnTo>
                <a:lnTo>
                  <a:pt x="0" y="300"/>
                </a:lnTo>
                <a:lnTo>
                  <a:pt x="0" y="293"/>
                </a:lnTo>
                <a:lnTo>
                  <a:pt x="3" y="287"/>
                </a:lnTo>
                <a:lnTo>
                  <a:pt x="7" y="281"/>
                </a:lnTo>
                <a:lnTo>
                  <a:pt x="15" y="271"/>
                </a:lnTo>
                <a:lnTo>
                  <a:pt x="20" y="255"/>
                </a:lnTo>
                <a:lnTo>
                  <a:pt x="15" y="251"/>
                </a:lnTo>
                <a:lnTo>
                  <a:pt x="14" y="246"/>
                </a:lnTo>
                <a:lnTo>
                  <a:pt x="12" y="240"/>
                </a:lnTo>
                <a:lnTo>
                  <a:pt x="14" y="232"/>
                </a:lnTo>
                <a:lnTo>
                  <a:pt x="15" y="227"/>
                </a:lnTo>
                <a:lnTo>
                  <a:pt x="20" y="222"/>
                </a:lnTo>
                <a:lnTo>
                  <a:pt x="27" y="219"/>
                </a:lnTo>
                <a:lnTo>
                  <a:pt x="27" y="136"/>
                </a:lnTo>
                <a:lnTo>
                  <a:pt x="22" y="132"/>
                </a:lnTo>
                <a:lnTo>
                  <a:pt x="17" y="127"/>
                </a:lnTo>
                <a:lnTo>
                  <a:pt x="15" y="122"/>
                </a:lnTo>
                <a:lnTo>
                  <a:pt x="14" y="116"/>
                </a:lnTo>
                <a:lnTo>
                  <a:pt x="14" y="109"/>
                </a:lnTo>
                <a:lnTo>
                  <a:pt x="17" y="103"/>
                </a:lnTo>
                <a:lnTo>
                  <a:pt x="20" y="98"/>
                </a:lnTo>
                <a:lnTo>
                  <a:pt x="25" y="95"/>
                </a:lnTo>
                <a:lnTo>
                  <a:pt x="182" y="3"/>
                </a:lnTo>
                <a:lnTo>
                  <a:pt x="188" y="2"/>
                </a:lnTo>
                <a:lnTo>
                  <a:pt x="19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8" name="Group 57">
            <a:extLst>
              <a:ext uri="{FF2B5EF4-FFF2-40B4-BE49-F238E27FC236}">
                <a16:creationId xmlns:a16="http://schemas.microsoft.com/office/drawing/2014/main" id="{DB754F30-80D2-4C68-BC74-BAA1EB5C4487}"/>
              </a:ext>
            </a:extLst>
          </p:cNvPr>
          <p:cNvGrpSpPr/>
          <p:nvPr/>
        </p:nvGrpSpPr>
        <p:grpSpPr>
          <a:xfrm>
            <a:off x="7343328" y="3520440"/>
            <a:ext cx="548640" cy="548640"/>
            <a:chOff x="6878637" y="3923771"/>
            <a:chExt cx="603250" cy="566738"/>
          </a:xfrm>
          <a:solidFill>
            <a:schemeClr val="bg1"/>
          </a:solidFill>
        </p:grpSpPr>
        <p:sp>
          <p:nvSpPr>
            <p:cNvPr id="59" name="Freeform 118">
              <a:extLst>
                <a:ext uri="{FF2B5EF4-FFF2-40B4-BE49-F238E27FC236}">
                  <a16:creationId xmlns:a16="http://schemas.microsoft.com/office/drawing/2014/main" id="{D5B1B98A-8B07-4DEE-AA38-00C3D0AEC43F}"/>
                </a:ext>
              </a:extLst>
            </p:cNvPr>
            <p:cNvSpPr>
              <a:spLocks/>
            </p:cNvSpPr>
            <p:nvPr/>
          </p:nvSpPr>
          <p:spPr bwMode="auto">
            <a:xfrm>
              <a:off x="6896100" y="4392084"/>
              <a:ext cx="571500" cy="98425"/>
            </a:xfrm>
            <a:custGeom>
              <a:avLst/>
              <a:gdLst>
                <a:gd name="T0" fmla="*/ 42 w 360"/>
                <a:gd name="T1" fmla="*/ 0 h 62"/>
                <a:gd name="T2" fmla="*/ 318 w 360"/>
                <a:gd name="T3" fmla="*/ 0 h 62"/>
                <a:gd name="T4" fmla="*/ 318 w 360"/>
                <a:gd name="T5" fmla="*/ 21 h 62"/>
                <a:gd name="T6" fmla="*/ 342 w 360"/>
                <a:gd name="T7" fmla="*/ 21 h 62"/>
                <a:gd name="T8" fmla="*/ 342 w 360"/>
                <a:gd name="T9" fmla="*/ 41 h 62"/>
                <a:gd name="T10" fmla="*/ 360 w 360"/>
                <a:gd name="T11" fmla="*/ 41 h 62"/>
                <a:gd name="T12" fmla="*/ 360 w 360"/>
                <a:gd name="T13" fmla="*/ 62 h 62"/>
                <a:gd name="T14" fmla="*/ 0 w 360"/>
                <a:gd name="T15" fmla="*/ 62 h 62"/>
                <a:gd name="T16" fmla="*/ 0 w 360"/>
                <a:gd name="T17" fmla="*/ 41 h 62"/>
                <a:gd name="T18" fmla="*/ 17 w 360"/>
                <a:gd name="T19" fmla="*/ 41 h 62"/>
                <a:gd name="T20" fmla="*/ 17 w 360"/>
                <a:gd name="T21" fmla="*/ 21 h 62"/>
                <a:gd name="T22" fmla="*/ 42 w 360"/>
                <a:gd name="T23" fmla="*/ 21 h 62"/>
                <a:gd name="T24" fmla="*/ 42 w 360"/>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62">
                  <a:moveTo>
                    <a:pt x="42" y="0"/>
                  </a:moveTo>
                  <a:lnTo>
                    <a:pt x="318" y="0"/>
                  </a:lnTo>
                  <a:lnTo>
                    <a:pt x="318" y="21"/>
                  </a:lnTo>
                  <a:lnTo>
                    <a:pt x="342" y="21"/>
                  </a:lnTo>
                  <a:lnTo>
                    <a:pt x="342" y="41"/>
                  </a:lnTo>
                  <a:lnTo>
                    <a:pt x="360" y="41"/>
                  </a:lnTo>
                  <a:lnTo>
                    <a:pt x="360" y="62"/>
                  </a:lnTo>
                  <a:lnTo>
                    <a:pt x="0" y="62"/>
                  </a:lnTo>
                  <a:lnTo>
                    <a:pt x="0" y="41"/>
                  </a:lnTo>
                  <a:lnTo>
                    <a:pt x="17" y="41"/>
                  </a:lnTo>
                  <a:lnTo>
                    <a:pt x="17" y="21"/>
                  </a:lnTo>
                  <a:lnTo>
                    <a:pt x="42" y="21"/>
                  </a:lnTo>
                  <a:lnTo>
                    <a:pt x="4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19">
              <a:extLst>
                <a:ext uri="{FF2B5EF4-FFF2-40B4-BE49-F238E27FC236}">
                  <a16:creationId xmlns:a16="http://schemas.microsoft.com/office/drawing/2014/main" id="{EEB9EE64-B7C7-4C8B-A77F-3598C35E8F3D}"/>
                </a:ext>
              </a:extLst>
            </p:cNvPr>
            <p:cNvSpPr>
              <a:spLocks/>
            </p:cNvSpPr>
            <p:nvPr/>
          </p:nvSpPr>
          <p:spPr bwMode="auto">
            <a:xfrm>
              <a:off x="6943725" y="4152371"/>
              <a:ext cx="133350" cy="214313"/>
            </a:xfrm>
            <a:custGeom>
              <a:avLst/>
              <a:gdLst>
                <a:gd name="T0" fmla="*/ 16 w 84"/>
                <a:gd name="T1" fmla="*/ 0 h 135"/>
                <a:gd name="T2" fmla="*/ 68 w 84"/>
                <a:gd name="T3" fmla="*/ 0 h 135"/>
                <a:gd name="T4" fmla="*/ 74 w 84"/>
                <a:gd name="T5" fmla="*/ 2 h 135"/>
                <a:gd name="T6" fmla="*/ 79 w 84"/>
                <a:gd name="T7" fmla="*/ 5 h 135"/>
                <a:gd name="T8" fmla="*/ 82 w 84"/>
                <a:gd name="T9" fmla="*/ 10 h 135"/>
                <a:gd name="T10" fmla="*/ 84 w 84"/>
                <a:gd name="T11" fmla="*/ 16 h 135"/>
                <a:gd name="T12" fmla="*/ 84 w 84"/>
                <a:gd name="T13" fmla="*/ 30 h 135"/>
                <a:gd name="T14" fmla="*/ 71 w 84"/>
                <a:gd name="T15" fmla="*/ 30 h 135"/>
                <a:gd name="T16" fmla="*/ 71 w 84"/>
                <a:gd name="T17" fmla="*/ 135 h 135"/>
                <a:gd name="T18" fmla="*/ 12 w 84"/>
                <a:gd name="T19" fmla="*/ 135 h 135"/>
                <a:gd name="T20" fmla="*/ 12 w 84"/>
                <a:gd name="T21" fmla="*/ 30 h 135"/>
                <a:gd name="T22" fmla="*/ 0 w 84"/>
                <a:gd name="T23" fmla="*/ 30 h 135"/>
                <a:gd name="T24" fmla="*/ 0 w 84"/>
                <a:gd name="T25" fmla="*/ 16 h 135"/>
                <a:gd name="T26" fmla="*/ 1 w 84"/>
                <a:gd name="T27" fmla="*/ 10 h 135"/>
                <a:gd name="T28" fmla="*/ 5 w 84"/>
                <a:gd name="T29" fmla="*/ 5 h 135"/>
                <a:gd name="T30" fmla="*/ 9 w 84"/>
                <a:gd name="T31" fmla="*/ 2 h 135"/>
                <a:gd name="T32" fmla="*/ 16 w 84"/>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35">
                  <a:moveTo>
                    <a:pt x="16" y="0"/>
                  </a:moveTo>
                  <a:lnTo>
                    <a:pt x="68" y="0"/>
                  </a:lnTo>
                  <a:lnTo>
                    <a:pt x="74" y="2"/>
                  </a:lnTo>
                  <a:lnTo>
                    <a:pt x="79" y="5"/>
                  </a:lnTo>
                  <a:lnTo>
                    <a:pt x="82" y="10"/>
                  </a:lnTo>
                  <a:lnTo>
                    <a:pt x="84" y="16"/>
                  </a:lnTo>
                  <a:lnTo>
                    <a:pt x="84" y="30"/>
                  </a:lnTo>
                  <a:lnTo>
                    <a:pt x="71" y="30"/>
                  </a:lnTo>
                  <a:lnTo>
                    <a:pt x="71" y="135"/>
                  </a:lnTo>
                  <a:lnTo>
                    <a:pt x="12" y="135"/>
                  </a:lnTo>
                  <a:lnTo>
                    <a:pt x="12" y="30"/>
                  </a:lnTo>
                  <a:lnTo>
                    <a:pt x="0" y="30"/>
                  </a:lnTo>
                  <a:lnTo>
                    <a:pt x="0" y="16"/>
                  </a:lnTo>
                  <a:lnTo>
                    <a:pt x="1" y="10"/>
                  </a:lnTo>
                  <a:lnTo>
                    <a:pt x="5" y="5"/>
                  </a:lnTo>
                  <a:lnTo>
                    <a:pt x="9" y="2"/>
                  </a:lnTo>
                  <a:lnTo>
                    <a:pt x="1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120">
              <a:extLst>
                <a:ext uri="{FF2B5EF4-FFF2-40B4-BE49-F238E27FC236}">
                  <a16:creationId xmlns:a16="http://schemas.microsoft.com/office/drawing/2014/main" id="{B0307A22-BAA7-45C8-9A21-BE75E75FE10E}"/>
                </a:ext>
              </a:extLst>
            </p:cNvPr>
            <p:cNvSpPr>
              <a:spLocks/>
            </p:cNvSpPr>
            <p:nvPr/>
          </p:nvSpPr>
          <p:spPr bwMode="auto">
            <a:xfrm>
              <a:off x="7288212" y="4152371"/>
              <a:ext cx="133350" cy="214313"/>
            </a:xfrm>
            <a:custGeom>
              <a:avLst/>
              <a:gdLst>
                <a:gd name="T0" fmla="*/ 16 w 84"/>
                <a:gd name="T1" fmla="*/ 0 h 135"/>
                <a:gd name="T2" fmla="*/ 68 w 84"/>
                <a:gd name="T3" fmla="*/ 0 h 135"/>
                <a:gd name="T4" fmla="*/ 75 w 84"/>
                <a:gd name="T5" fmla="*/ 2 h 135"/>
                <a:gd name="T6" fmla="*/ 79 w 84"/>
                <a:gd name="T7" fmla="*/ 5 h 135"/>
                <a:gd name="T8" fmla="*/ 82 w 84"/>
                <a:gd name="T9" fmla="*/ 10 h 135"/>
                <a:gd name="T10" fmla="*/ 84 w 84"/>
                <a:gd name="T11" fmla="*/ 16 h 135"/>
                <a:gd name="T12" fmla="*/ 84 w 84"/>
                <a:gd name="T13" fmla="*/ 30 h 135"/>
                <a:gd name="T14" fmla="*/ 71 w 84"/>
                <a:gd name="T15" fmla="*/ 30 h 135"/>
                <a:gd name="T16" fmla="*/ 71 w 84"/>
                <a:gd name="T17" fmla="*/ 135 h 135"/>
                <a:gd name="T18" fmla="*/ 13 w 84"/>
                <a:gd name="T19" fmla="*/ 135 h 135"/>
                <a:gd name="T20" fmla="*/ 13 w 84"/>
                <a:gd name="T21" fmla="*/ 30 h 135"/>
                <a:gd name="T22" fmla="*/ 0 w 84"/>
                <a:gd name="T23" fmla="*/ 30 h 135"/>
                <a:gd name="T24" fmla="*/ 0 w 84"/>
                <a:gd name="T25" fmla="*/ 16 h 135"/>
                <a:gd name="T26" fmla="*/ 2 w 84"/>
                <a:gd name="T27" fmla="*/ 10 h 135"/>
                <a:gd name="T28" fmla="*/ 5 w 84"/>
                <a:gd name="T29" fmla="*/ 5 h 135"/>
                <a:gd name="T30" fmla="*/ 10 w 84"/>
                <a:gd name="T31" fmla="*/ 2 h 135"/>
                <a:gd name="T32" fmla="*/ 16 w 84"/>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35">
                  <a:moveTo>
                    <a:pt x="16" y="0"/>
                  </a:moveTo>
                  <a:lnTo>
                    <a:pt x="68" y="0"/>
                  </a:lnTo>
                  <a:lnTo>
                    <a:pt x="75" y="2"/>
                  </a:lnTo>
                  <a:lnTo>
                    <a:pt x="79" y="5"/>
                  </a:lnTo>
                  <a:lnTo>
                    <a:pt x="82" y="10"/>
                  </a:lnTo>
                  <a:lnTo>
                    <a:pt x="84" y="16"/>
                  </a:lnTo>
                  <a:lnTo>
                    <a:pt x="84" y="30"/>
                  </a:lnTo>
                  <a:lnTo>
                    <a:pt x="71" y="30"/>
                  </a:lnTo>
                  <a:lnTo>
                    <a:pt x="71" y="135"/>
                  </a:lnTo>
                  <a:lnTo>
                    <a:pt x="13" y="135"/>
                  </a:lnTo>
                  <a:lnTo>
                    <a:pt x="13" y="30"/>
                  </a:lnTo>
                  <a:lnTo>
                    <a:pt x="0" y="30"/>
                  </a:lnTo>
                  <a:lnTo>
                    <a:pt x="0" y="16"/>
                  </a:lnTo>
                  <a:lnTo>
                    <a:pt x="2" y="10"/>
                  </a:lnTo>
                  <a:lnTo>
                    <a:pt x="5" y="5"/>
                  </a:lnTo>
                  <a:lnTo>
                    <a:pt x="10" y="2"/>
                  </a:lnTo>
                  <a:lnTo>
                    <a:pt x="1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121">
              <a:extLst>
                <a:ext uri="{FF2B5EF4-FFF2-40B4-BE49-F238E27FC236}">
                  <a16:creationId xmlns:a16="http://schemas.microsoft.com/office/drawing/2014/main" id="{B4C74D69-D197-41D3-B179-9287F31DF578}"/>
                </a:ext>
              </a:extLst>
            </p:cNvPr>
            <p:cNvSpPr>
              <a:spLocks/>
            </p:cNvSpPr>
            <p:nvPr/>
          </p:nvSpPr>
          <p:spPr bwMode="auto">
            <a:xfrm>
              <a:off x="7116762" y="4152371"/>
              <a:ext cx="115045" cy="214313"/>
            </a:xfrm>
            <a:custGeom>
              <a:avLst/>
              <a:gdLst>
                <a:gd name="T0" fmla="*/ 14 w 83"/>
                <a:gd name="T1" fmla="*/ 0 h 135"/>
                <a:gd name="T2" fmla="*/ 68 w 83"/>
                <a:gd name="T3" fmla="*/ 0 h 135"/>
                <a:gd name="T4" fmla="*/ 73 w 83"/>
                <a:gd name="T5" fmla="*/ 2 h 135"/>
                <a:gd name="T6" fmla="*/ 78 w 83"/>
                <a:gd name="T7" fmla="*/ 5 h 135"/>
                <a:gd name="T8" fmla="*/ 81 w 83"/>
                <a:gd name="T9" fmla="*/ 10 h 135"/>
                <a:gd name="T10" fmla="*/ 83 w 83"/>
                <a:gd name="T11" fmla="*/ 16 h 135"/>
                <a:gd name="T12" fmla="*/ 83 w 83"/>
                <a:gd name="T13" fmla="*/ 30 h 135"/>
                <a:gd name="T14" fmla="*/ 70 w 83"/>
                <a:gd name="T15" fmla="*/ 30 h 135"/>
                <a:gd name="T16" fmla="*/ 70 w 83"/>
                <a:gd name="T17" fmla="*/ 135 h 135"/>
                <a:gd name="T18" fmla="*/ 11 w 83"/>
                <a:gd name="T19" fmla="*/ 135 h 135"/>
                <a:gd name="T20" fmla="*/ 11 w 83"/>
                <a:gd name="T21" fmla="*/ 30 h 135"/>
                <a:gd name="T22" fmla="*/ 0 w 83"/>
                <a:gd name="T23" fmla="*/ 30 h 135"/>
                <a:gd name="T24" fmla="*/ 0 w 83"/>
                <a:gd name="T25" fmla="*/ 16 h 135"/>
                <a:gd name="T26" fmla="*/ 0 w 83"/>
                <a:gd name="T27" fmla="*/ 11 h 135"/>
                <a:gd name="T28" fmla="*/ 2 w 83"/>
                <a:gd name="T29" fmla="*/ 7 h 135"/>
                <a:gd name="T30" fmla="*/ 5 w 83"/>
                <a:gd name="T31" fmla="*/ 3 h 135"/>
                <a:gd name="T32" fmla="*/ 10 w 83"/>
                <a:gd name="T33" fmla="*/ 2 h 135"/>
                <a:gd name="T34" fmla="*/ 14 w 83"/>
                <a:gd name="T3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35">
                  <a:moveTo>
                    <a:pt x="14" y="0"/>
                  </a:moveTo>
                  <a:lnTo>
                    <a:pt x="68" y="0"/>
                  </a:lnTo>
                  <a:lnTo>
                    <a:pt x="73" y="2"/>
                  </a:lnTo>
                  <a:lnTo>
                    <a:pt x="78" y="5"/>
                  </a:lnTo>
                  <a:lnTo>
                    <a:pt x="81" y="10"/>
                  </a:lnTo>
                  <a:lnTo>
                    <a:pt x="83" y="16"/>
                  </a:lnTo>
                  <a:lnTo>
                    <a:pt x="83" y="30"/>
                  </a:lnTo>
                  <a:lnTo>
                    <a:pt x="70" y="30"/>
                  </a:lnTo>
                  <a:lnTo>
                    <a:pt x="70" y="135"/>
                  </a:lnTo>
                  <a:lnTo>
                    <a:pt x="11" y="135"/>
                  </a:lnTo>
                  <a:lnTo>
                    <a:pt x="11" y="30"/>
                  </a:lnTo>
                  <a:lnTo>
                    <a:pt x="0" y="30"/>
                  </a:lnTo>
                  <a:lnTo>
                    <a:pt x="0" y="16"/>
                  </a:lnTo>
                  <a:lnTo>
                    <a:pt x="0" y="11"/>
                  </a:lnTo>
                  <a:lnTo>
                    <a:pt x="2" y="7"/>
                  </a:lnTo>
                  <a:lnTo>
                    <a:pt x="5" y="3"/>
                  </a:lnTo>
                  <a:lnTo>
                    <a:pt x="10" y="2"/>
                  </a:lnTo>
                  <a:lnTo>
                    <a:pt x="1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122">
              <a:extLst>
                <a:ext uri="{FF2B5EF4-FFF2-40B4-BE49-F238E27FC236}">
                  <a16:creationId xmlns:a16="http://schemas.microsoft.com/office/drawing/2014/main" id="{31DD9CAD-08A3-4486-88CC-6662DAAAE897}"/>
                </a:ext>
              </a:extLst>
            </p:cNvPr>
            <p:cNvSpPr>
              <a:spLocks noEditPoints="1"/>
            </p:cNvSpPr>
            <p:nvPr/>
          </p:nvSpPr>
          <p:spPr bwMode="auto">
            <a:xfrm>
              <a:off x="6878637" y="3923771"/>
              <a:ext cx="603250" cy="206375"/>
            </a:xfrm>
            <a:custGeom>
              <a:avLst/>
              <a:gdLst>
                <a:gd name="T0" fmla="*/ 190 w 380"/>
                <a:gd name="T1" fmla="*/ 49 h 130"/>
                <a:gd name="T2" fmla="*/ 176 w 380"/>
                <a:gd name="T3" fmla="*/ 52 h 130"/>
                <a:gd name="T4" fmla="*/ 128 w 380"/>
                <a:gd name="T5" fmla="*/ 79 h 130"/>
                <a:gd name="T6" fmla="*/ 126 w 380"/>
                <a:gd name="T7" fmla="*/ 81 h 130"/>
                <a:gd name="T8" fmla="*/ 126 w 380"/>
                <a:gd name="T9" fmla="*/ 84 h 130"/>
                <a:gd name="T10" fmla="*/ 126 w 380"/>
                <a:gd name="T11" fmla="*/ 86 h 130"/>
                <a:gd name="T12" fmla="*/ 130 w 380"/>
                <a:gd name="T13" fmla="*/ 86 h 130"/>
                <a:gd name="T14" fmla="*/ 250 w 380"/>
                <a:gd name="T15" fmla="*/ 86 h 130"/>
                <a:gd name="T16" fmla="*/ 252 w 380"/>
                <a:gd name="T17" fmla="*/ 86 h 130"/>
                <a:gd name="T18" fmla="*/ 253 w 380"/>
                <a:gd name="T19" fmla="*/ 84 h 130"/>
                <a:gd name="T20" fmla="*/ 253 w 380"/>
                <a:gd name="T21" fmla="*/ 81 h 130"/>
                <a:gd name="T22" fmla="*/ 252 w 380"/>
                <a:gd name="T23" fmla="*/ 79 h 130"/>
                <a:gd name="T24" fmla="*/ 204 w 380"/>
                <a:gd name="T25" fmla="*/ 52 h 130"/>
                <a:gd name="T26" fmla="*/ 190 w 380"/>
                <a:gd name="T27" fmla="*/ 49 h 130"/>
                <a:gd name="T28" fmla="*/ 190 w 380"/>
                <a:gd name="T29" fmla="*/ 0 h 130"/>
                <a:gd name="T30" fmla="*/ 204 w 380"/>
                <a:gd name="T31" fmla="*/ 3 h 130"/>
                <a:gd name="T32" fmla="*/ 364 w 380"/>
                <a:gd name="T33" fmla="*/ 92 h 130"/>
                <a:gd name="T34" fmla="*/ 372 w 380"/>
                <a:gd name="T35" fmla="*/ 98 h 130"/>
                <a:gd name="T36" fmla="*/ 378 w 380"/>
                <a:gd name="T37" fmla="*/ 108 h 130"/>
                <a:gd name="T38" fmla="*/ 380 w 380"/>
                <a:gd name="T39" fmla="*/ 120 h 130"/>
                <a:gd name="T40" fmla="*/ 380 w 380"/>
                <a:gd name="T41" fmla="*/ 130 h 130"/>
                <a:gd name="T42" fmla="*/ 0 w 380"/>
                <a:gd name="T43" fmla="*/ 130 h 130"/>
                <a:gd name="T44" fmla="*/ 0 w 380"/>
                <a:gd name="T45" fmla="*/ 120 h 130"/>
                <a:gd name="T46" fmla="*/ 1 w 380"/>
                <a:gd name="T47" fmla="*/ 108 h 130"/>
                <a:gd name="T48" fmla="*/ 7 w 380"/>
                <a:gd name="T49" fmla="*/ 98 h 130"/>
                <a:gd name="T50" fmla="*/ 15 w 380"/>
                <a:gd name="T51" fmla="*/ 92 h 130"/>
                <a:gd name="T52" fmla="*/ 176 w 380"/>
                <a:gd name="T53" fmla="*/ 3 h 130"/>
                <a:gd name="T54" fmla="*/ 190 w 380"/>
                <a:gd name="T5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130">
                  <a:moveTo>
                    <a:pt x="190" y="49"/>
                  </a:moveTo>
                  <a:lnTo>
                    <a:pt x="176" y="52"/>
                  </a:lnTo>
                  <a:lnTo>
                    <a:pt x="128" y="79"/>
                  </a:lnTo>
                  <a:lnTo>
                    <a:pt x="126" y="81"/>
                  </a:lnTo>
                  <a:lnTo>
                    <a:pt x="126" y="84"/>
                  </a:lnTo>
                  <a:lnTo>
                    <a:pt x="126" y="86"/>
                  </a:lnTo>
                  <a:lnTo>
                    <a:pt x="130" y="86"/>
                  </a:lnTo>
                  <a:lnTo>
                    <a:pt x="250" y="86"/>
                  </a:lnTo>
                  <a:lnTo>
                    <a:pt x="252" y="86"/>
                  </a:lnTo>
                  <a:lnTo>
                    <a:pt x="253" y="84"/>
                  </a:lnTo>
                  <a:lnTo>
                    <a:pt x="253" y="81"/>
                  </a:lnTo>
                  <a:lnTo>
                    <a:pt x="252" y="79"/>
                  </a:lnTo>
                  <a:lnTo>
                    <a:pt x="204" y="52"/>
                  </a:lnTo>
                  <a:lnTo>
                    <a:pt x="190" y="49"/>
                  </a:lnTo>
                  <a:close/>
                  <a:moveTo>
                    <a:pt x="190" y="0"/>
                  </a:moveTo>
                  <a:lnTo>
                    <a:pt x="204" y="3"/>
                  </a:lnTo>
                  <a:lnTo>
                    <a:pt x="364" y="92"/>
                  </a:lnTo>
                  <a:lnTo>
                    <a:pt x="372" y="98"/>
                  </a:lnTo>
                  <a:lnTo>
                    <a:pt x="378" y="108"/>
                  </a:lnTo>
                  <a:lnTo>
                    <a:pt x="380" y="120"/>
                  </a:lnTo>
                  <a:lnTo>
                    <a:pt x="380" y="130"/>
                  </a:lnTo>
                  <a:lnTo>
                    <a:pt x="0" y="130"/>
                  </a:lnTo>
                  <a:lnTo>
                    <a:pt x="0" y="120"/>
                  </a:lnTo>
                  <a:lnTo>
                    <a:pt x="1" y="108"/>
                  </a:lnTo>
                  <a:lnTo>
                    <a:pt x="7" y="98"/>
                  </a:lnTo>
                  <a:lnTo>
                    <a:pt x="15" y="92"/>
                  </a:lnTo>
                  <a:lnTo>
                    <a:pt x="176" y="3"/>
                  </a:lnTo>
                  <a:lnTo>
                    <a:pt x="19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id="{0084B137-BCD9-4F67-B70D-1AC53D888585}"/>
              </a:ext>
            </a:extLst>
          </p:cNvPr>
          <p:cNvGrpSpPr/>
          <p:nvPr/>
        </p:nvGrpSpPr>
        <p:grpSpPr>
          <a:xfrm>
            <a:off x="10456187" y="3525232"/>
            <a:ext cx="548640" cy="584775"/>
            <a:chOff x="473760" y="4816219"/>
            <a:chExt cx="1188720" cy="1410605"/>
          </a:xfrm>
        </p:grpSpPr>
        <p:sp>
          <p:nvSpPr>
            <p:cNvPr id="66" name="TextBox 65">
              <a:extLst>
                <a:ext uri="{FF2B5EF4-FFF2-40B4-BE49-F238E27FC236}">
                  <a16:creationId xmlns:a16="http://schemas.microsoft.com/office/drawing/2014/main" id="{F42598C1-3B16-486B-B56C-9C80AB68E931}"/>
                </a:ext>
              </a:extLst>
            </p:cNvPr>
            <p:cNvSpPr txBox="1"/>
            <p:nvPr/>
          </p:nvSpPr>
          <p:spPr>
            <a:xfrm>
              <a:off x="587828" y="4816219"/>
              <a:ext cx="994894" cy="1410605"/>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a:t>
              </a:r>
            </a:p>
          </p:txBody>
        </p:sp>
        <p:sp>
          <p:nvSpPr>
            <p:cNvPr id="67" name="Oval 66">
              <a:extLst>
                <a:ext uri="{FF2B5EF4-FFF2-40B4-BE49-F238E27FC236}">
                  <a16:creationId xmlns:a16="http://schemas.microsoft.com/office/drawing/2014/main" id="{4A667480-ADBB-481C-9993-4405EC5A7234}"/>
                </a:ext>
              </a:extLst>
            </p:cNvPr>
            <p:cNvSpPr/>
            <p:nvPr/>
          </p:nvSpPr>
          <p:spPr>
            <a:xfrm>
              <a:off x="473760" y="4951993"/>
              <a:ext cx="1188720" cy="118872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2" name="Picture 41" descr="A black and white logo&#10;&#10;Description automatically generated with low confidence">
            <a:extLst>
              <a:ext uri="{FF2B5EF4-FFF2-40B4-BE49-F238E27FC236}">
                <a16:creationId xmlns:a16="http://schemas.microsoft.com/office/drawing/2014/main" id="{99280CB1-F185-4C60-90FB-5BE4B5D5B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433" y="3720225"/>
            <a:ext cx="631325" cy="274320"/>
          </a:xfrm>
          <a:prstGeom prst="rect">
            <a:avLst/>
          </a:prstGeom>
        </p:spPr>
      </p:pic>
    </p:spTree>
    <p:extLst>
      <p:ext uri="{BB962C8B-B14F-4D97-AF65-F5344CB8AC3E}">
        <p14:creationId xmlns:p14="http://schemas.microsoft.com/office/powerpoint/2010/main" val="7774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AB30D6-F1CB-42FD-A77C-484D67F5A58F}"/>
              </a:ext>
            </a:extLst>
          </p:cNvPr>
          <p:cNvGrpSpPr/>
          <p:nvPr/>
        </p:nvGrpSpPr>
        <p:grpSpPr>
          <a:xfrm>
            <a:off x="419551" y="117763"/>
            <a:ext cx="6654406" cy="935309"/>
            <a:chOff x="838200" y="339436"/>
            <a:chExt cx="4426819" cy="935309"/>
          </a:xfrm>
        </p:grpSpPr>
        <p:sp>
          <p:nvSpPr>
            <p:cNvPr id="3" name="TextBox 2">
              <a:extLst>
                <a:ext uri="{FF2B5EF4-FFF2-40B4-BE49-F238E27FC236}">
                  <a16:creationId xmlns:a16="http://schemas.microsoft.com/office/drawing/2014/main" id="{105C5F59-485C-401B-BDA2-1ED1F615CD49}"/>
                </a:ext>
              </a:extLst>
            </p:cNvPr>
            <p:cNvSpPr txBox="1"/>
            <p:nvPr/>
          </p:nvSpPr>
          <p:spPr>
            <a:xfrm>
              <a:off x="838200" y="339436"/>
              <a:ext cx="3997036" cy="400110"/>
            </a:xfrm>
            <a:prstGeom prst="rect">
              <a:avLst/>
            </a:prstGeom>
            <a:noFill/>
          </p:spPr>
          <p:txBody>
            <a:bodyPr wrap="square" rtlCol="0">
              <a:spAutoFit/>
            </a:bodyPr>
            <a:lstStyle/>
            <a:p>
              <a:r>
                <a:rPr lang="en-US" sz="2000" dirty="0">
                  <a:solidFill>
                    <a:schemeClr val="accent5"/>
                  </a:solidFill>
                  <a:latin typeface="Arial" panose="020B0604020202020204" pitchFamily="34" charset="0"/>
                  <a:cs typeface="Arial" panose="020B0604020202020204" pitchFamily="34" charset="0"/>
                </a:rPr>
                <a:t>Additional details</a:t>
              </a:r>
            </a:p>
          </p:txBody>
        </p:sp>
        <p:sp>
          <p:nvSpPr>
            <p:cNvPr id="4" name="TextBox 3">
              <a:extLst>
                <a:ext uri="{FF2B5EF4-FFF2-40B4-BE49-F238E27FC236}">
                  <a16:creationId xmlns:a16="http://schemas.microsoft.com/office/drawing/2014/main" id="{C83C8DF7-4DBE-48B6-9197-CBD567429753}"/>
                </a:ext>
              </a:extLst>
            </p:cNvPr>
            <p:cNvSpPr txBox="1"/>
            <p:nvPr/>
          </p:nvSpPr>
          <p:spPr>
            <a:xfrm>
              <a:off x="838200" y="566859"/>
              <a:ext cx="4426819" cy="707886"/>
            </a:xfrm>
            <a:prstGeom prst="rect">
              <a:avLst/>
            </a:prstGeom>
            <a:noFill/>
          </p:spPr>
          <p:txBody>
            <a:bodyPr wrap="square" rtlCol="0">
              <a:spAutoFit/>
            </a:bodyPr>
            <a:lstStyle/>
            <a:p>
              <a:r>
                <a:rPr lang="en-US" sz="4000" dirty="0">
                  <a:latin typeface="Arial Black" panose="020B0A04020102020204" pitchFamily="34" charset="0"/>
                </a:rPr>
                <a:t>Oregon </a:t>
              </a:r>
              <a:r>
                <a:rPr lang="en-US" sz="4000" dirty="0">
                  <a:latin typeface="Trebuchet MS" panose="020B0603020202020204" pitchFamily="34" charset="0"/>
                </a:rPr>
                <a:t>Promise Grant</a:t>
              </a:r>
              <a:endParaRPr lang="en-US" sz="5000" dirty="0">
                <a:latin typeface="Trebuchet MS" panose="020B0603020202020204" pitchFamily="34" charset="0"/>
              </a:endParaRPr>
            </a:p>
          </p:txBody>
        </p:sp>
      </p:grpSp>
      <p:sp>
        <p:nvSpPr>
          <p:cNvPr id="20" name="Oval 19">
            <a:extLst>
              <a:ext uri="{FF2B5EF4-FFF2-40B4-BE49-F238E27FC236}">
                <a16:creationId xmlns:a16="http://schemas.microsoft.com/office/drawing/2014/main" id="{DEFB301A-00A8-4409-80FA-8A9D262F7180}"/>
              </a:ext>
            </a:extLst>
          </p:cNvPr>
          <p:cNvSpPr/>
          <p:nvPr/>
        </p:nvSpPr>
        <p:spPr>
          <a:xfrm>
            <a:off x="4848790" y="2057400"/>
            <a:ext cx="2743200" cy="2743200"/>
          </a:xfrm>
          <a:prstGeom prst="ellipse">
            <a:avLst/>
          </a:prstGeom>
          <a:solidFill>
            <a:srgbClr val="004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280AEF66-6F7D-4CD2-9252-8D4BD2BC50AC}"/>
              </a:ext>
            </a:extLst>
          </p:cNvPr>
          <p:cNvSpPr/>
          <p:nvPr/>
        </p:nvSpPr>
        <p:spPr>
          <a:xfrm>
            <a:off x="4724400" y="1965960"/>
            <a:ext cx="2743200" cy="2926080"/>
          </a:xfrm>
          <a:prstGeom prst="arc">
            <a:avLst>
              <a:gd name="adj1" fmla="val 5390005"/>
              <a:gd name="adj2" fmla="val 16169581"/>
            </a:avLst>
          </a:prstGeom>
          <a:ln w="28575">
            <a:solidFill>
              <a:srgbClr val="8B0C2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9C56A500-D7C7-45E6-AE6F-5BBE39BA9592}"/>
              </a:ext>
            </a:extLst>
          </p:cNvPr>
          <p:cNvCxnSpPr>
            <a:cxnSpLocks/>
          </p:cNvCxnSpPr>
          <p:nvPr/>
        </p:nvCxnSpPr>
        <p:spPr>
          <a:xfrm flipH="1">
            <a:off x="3886201" y="3429000"/>
            <a:ext cx="819149" cy="0"/>
          </a:xfrm>
          <a:prstGeom prst="line">
            <a:avLst/>
          </a:prstGeom>
          <a:ln w="28575">
            <a:solidFill>
              <a:srgbClr val="8B0C23"/>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CA5EA805-DC67-43A8-8337-D5E583A208FB}"/>
              </a:ext>
            </a:extLst>
          </p:cNvPr>
          <p:cNvSpPr/>
          <p:nvPr/>
        </p:nvSpPr>
        <p:spPr>
          <a:xfrm>
            <a:off x="552451" y="1378436"/>
            <a:ext cx="3333750" cy="4101128"/>
          </a:xfrm>
          <a:prstGeom prst="roundRect">
            <a:avLst/>
          </a:prstGeom>
          <a:solidFill>
            <a:srgbClr val="C0E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How to Apply:</a:t>
            </a:r>
          </a:p>
          <a:p>
            <a:pPr algn="ctr"/>
            <a:endParaRPr lang="en-US" sz="2400" dirty="0">
              <a:solidFill>
                <a:schemeClr val="tx1"/>
              </a:solidFill>
            </a:endParaRPr>
          </a:p>
          <a:p>
            <a:pPr marL="457200" indent="-457200">
              <a:buFont typeface="Arial" panose="020B0604020202020204" pitchFamily="34" charset="0"/>
              <a:buChar char="•"/>
            </a:pPr>
            <a:r>
              <a:rPr lang="en-US" sz="2200" dirty="0">
                <a:solidFill>
                  <a:schemeClr val="tx1"/>
                </a:solidFill>
              </a:rPr>
              <a:t>File your FAFSA/ ORSAA, list an Oregon Community College</a:t>
            </a:r>
          </a:p>
          <a:p>
            <a:pPr marL="457200" indent="-457200">
              <a:buAutoNum type="arabicPeriod"/>
            </a:pPr>
            <a:endParaRPr lang="en-US" sz="2200" dirty="0">
              <a:solidFill>
                <a:schemeClr val="tx1"/>
              </a:solidFill>
            </a:endParaRPr>
          </a:p>
          <a:p>
            <a:pPr marL="457200" indent="-457200">
              <a:buFont typeface="Arial" panose="020B0604020202020204" pitchFamily="34" charset="0"/>
              <a:buChar char="•"/>
            </a:pPr>
            <a:r>
              <a:rPr lang="en-US" sz="2200" dirty="0">
                <a:solidFill>
                  <a:schemeClr val="tx1"/>
                </a:solidFill>
              </a:rPr>
              <a:t>Complete the Oregon Promise application in the OSAC Student Portal </a:t>
            </a:r>
          </a:p>
        </p:txBody>
      </p:sp>
      <p:sp>
        <p:nvSpPr>
          <p:cNvPr id="25" name="Rectangle: Rounded Corners 24">
            <a:extLst>
              <a:ext uri="{FF2B5EF4-FFF2-40B4-BE49-F238E27FC236}">
                <a16:creationId xmlns:a16="http://schemas.microsoft.com/office/drawing/2014/main" id="{967D4B09-3212-4B24-AF30-EC555683D640}"/>
              </a:ext>
            </a:extLst>
          </p:cNvPr>
          <p:cNvSpPr/>
          <p:nvPr/>
        </p:nvSpPr>
        <p:spPr>
          <a:xfrm>
            <a:off x="8391526" y="1378436"/>
            <a:ext cx="3333750" cy="4101128"/>
          </a:xfrm>
          <a:prstGeom prst="roundRect">
            <a:avLst/>
          </a:prstGeom>
          <a:solidFill>
            <a:srgbClr val="C0E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Amount:</a:t>
            </a:r>
          </a:p>
          <a:p>
            <a:pPr algn="ctr"/>
            <a:r>
              <a:rPr lang="en-US" sz="2400" dirty="0">
                <a:solidFill>
                  <a:schemeClr val="tx1"/>
                </a:solidFill>
              </a:rPr>
              <a:t>In 2024-2025</a:t>
            </a:r>
          </a:p>
          <a:p>
            <a:pPr algn="ctr"/>
            <a:endParaRPr lang="en-US" sz="2400" dirty="0">
              <a:solidFill>
                <a:schemeClr val="tx1"/>
              </a:solidFill>
            </a:endParaRPr>
          </a:p>
          <a:p>
            <a:pPr marL="457200" indent="-457200">
              <a:buAutoNum type="arabicPeriod"/>
            </a:pPr>
            <a:r>
              <a:rPr lang="en-US" sz="2200" dirty="0">
                <a:solidFill>
                  <a:schemeClr val="tx1"/>
                </a:solidFill>
              </a:rPr>
              <a:t>Full-time students: $2,124-$4,422</a:t>
            </a:r>
          </a:p>
          <a:p>
            <a:pPr marL="457200" indent="-457200">
              <a:buAutoNum type="arabicPeriod"/>
            </a:pPr>
            <a:endParaRPr lang="en-US" sz="2200" dirty="0">
              <a:solidFill>
                <a:schemeClr val="tx1"/>
              </a:solidFill>
            </a:endParaRPr>
          </a:p>
          <a:p>
            <a:pPr marL="457200" indent="-457200">
              <a:buAutoNum type="arabicPeriod"/>
            </a:pPr>
            <a:r>
              <a:rPr lang="en-US" sz="2200" dirty="0">
                <a:solidFill>
                  <a:schemeClr val="tx1"/>
                </a:solidFill>
              </a:rPr>
              <a:t>Oregon Promise award amount depends on several factors</a:t>
            </a:r>
          </a:p>
        </p:txBody>
      </p:sp>
      <p:sp>
        <p:nvSpPr>
          <p:cNvPr id="26" name="Arc 25">
            <a:extLst>
              <a:ext uri="{FF2B5EF4-FFF2-40B4-BE49-F238E27FC236}">
                <a16:creationId xmlns:a16="http://schemas.microsoft.com/office/drawing/2014/main" id="{272E4C1B-3517-49AC-AE79-D37F322A4F4D}"/>
              </a:ext>
            </a:extLst>
          </p:cNvPr>
          <p:cNvSpPr/>
          <p:nvPr/>
        </p:nvSpPr>
        <p:spPr>
          <a:xfrm flipH="1">
            <a:off x="4973180" y="1965960"/>
            <a:ext cx="2743200" cy="2926080"/>
          </a:xfrm>
          <a:prstGeom prst="arc">
            <a:avLst>
              <a:gd name="adj1" fmla="val 5390005"/>
              <a:gd name="adj2" fmla="val 16169581"/>
            </a:avLst>
          </a:prstGeom>
          <a:ln w="28575">
            <a:solidFill>
              <a:srgbClr val="F7DB6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777B2983-E619-4CB1-B720-304B52535ACF}"/>
              </a:ext>
            </a:extLst>
          </p:cNvPr>
          <p:cNvCxnSpPr>
            <a:cxnSpLocks/>
            <a:stCxn id="25" idx="1"/>
          </p:cNvCxnSpPr>
          <p:nvPr/>
        </p:nvCxnSpPr>
        <p:spPr>
          <a:xfrm flipH="1">
            <a:off x="7734302" y="3429000"/>
            <a:ext cx="657224" cy="1"/>
          </a:xfrm>
          <a:prstGeom prst="line">
            <a:avLst/>
          </a:prstGeom>
          <a:ln w="28575">
            <a:solidFill>
              <a:srgbClr val="F7DB69"/>
            </a:solidFill>
          </a:ln>
        </p:spPr>
        <p:style>
          <a:lnRef idx="1">
            <a:schemeClr val="accent1"/>
          </a:lnRef>
          <a:fillRef idx="0">
            <a:schemeClr val="accent1"/>
          </a:fillRef>
          <a:effectRef idx="0">
            <a:schemeClr val="accent1"/>
          </a:effectRef>
          <a:fontRef idx="minor">
            <a:schemeClr val="tx1"/>
          </a:fontRef>
        </p:style>
      </p:cxnSp>
      <p:pic>
        <p:nvPicPr>
          <p:cNvPr id="31" name="Graphic 30" descr="Arrow circle with solid fill">
            <a:extLst>
              <a:ext uri="{FF2B5EF4-FFF2-40B4-BE49-F238E27FC236}">
                <a16:creationId xmlns:a16="http://schemas.microsoft.com/office/drawing/2014/main" id="{D3E8EFDA-E0E3-4F49-8CE3-A6A4BCE7B8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5157" y="2514600"/>
            <a:ext cx="1828800" cy="1828800"/>
          </a:xfrm>
          <a:prstGeom prst="rect">
            <a:avLst/>
          </a:prstGeom>
        </p:spPr>
      </p:pic>
    </p:spTree>
    <p:extLst>
      <p:ext uri="{BB962C8B-B14F-4D97-AF65-F5344CB8AC3E}">
        <p14:creationId xmlns:p14="http://schemas.microsoft.com/office/powerpoint/2010/main" val="305387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AB30D6-F1CB-42FD-A77C-484D67F5A58F}"/>
              </a:ext>
            </a:extLst>
          </p:cNvPr>
          <p:cNvGrpSpPr/>
          <p:nvPr/>
        </p:nvGrpSpPr>
        <p:grpSpPr>
          <a:xfrm>
            <a:off x="419551" y="-13728"/>
            <a:ext cx="6654406" cy="935309"/>
            <a:chOff x="838200" y="339436"/>
            <a:chExt cx="4426819" cy="935309"/>
          </a:xfrm>
        </p:grpSpPr>
        <p:sp>
          <p:nvSpPr>
            <p:cNvPr id="3" name="TextBox 2">
              <a:extLst>
                <a:ext uri="{FF2B5EF4-FFF2-40B4-BE49-F238E27FC236}">
                  <a16:creationId xmlns:a16="http://schemas.microsoft.com/office/drawing/2014/main" id="{105C5F59-485C-401B-BDA2-1ED1F615CD49}"/>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57200"/>
                  </a:solidFill>
                  <a:effectLst/>
                  <a:uLnTx/>
                  <a:uFillTx/>
                  <a:latin typeface="Arial" panose="020B0604020202020204" pitchFamily="34" charset="0"/>
                  <a:ea typeface="+mn-ea"/>
                  <a:cs typeface="Arial" panose="020B0604020202020204" pitchFamily="34" charset="0"/>
                </a:rPr>
                <a:t>Deadlines</a:t>
              </a:r>
            </a:p>
          </p:txBody>
        </p:sp>
        <p:sp>
          <p:nvSpPr>
            <p:cNvPr id="4" name="TextBox 3">
              <a:extLst>
                <a:ext uri="{FF2B5EF4-FFF2-40B4-BE49-F238E27FC236}">
                  <a16:creationId xmlns:a16="http://schemas.microsoft.com/office/drawing/2014/main" id="{C83C8DF7-4DBE-48B6-9197-CBD567429753}"/>
                </a:ext>
              </a:extLst>
            </p:cNvPr>
            <p:cNvSpPr txBox="1"/>
            <p:nvPr/>
          </p:nvSpPr>
          <p:spPr>
            <a:xfrm>
              <a:off x="838200" y="566859"/>
              <a:ext cx="442681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Oregon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Promise Grant</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graphicFrame>
        <p:nvGraphicFramePr>
          <p:cNvPr id="5" name="Table 5">
            <a:extLst>
              <a:ext uri="{FF2B5EF4-FFF2-40B4-BE49-F238E27FC236}">
                <a16:creationId xmlns:a16="http://schemas.microsoft.com/office/drawing/2014/main" id="{02609168-5DAA-4524-8E2A-02353E377641}"/>
              </a:ext>
            </a:extLst>
          </p:cNvPr>
          <p:cNvGraphicFramePr>
            <a:graphicFrameLocks noGrp="1"/>
          </p:cNvGraphicFramePr>
          <p:nvPr>
            <p:extLst>
              <p:ext uri="{D42A27DB-BD31-4B8C-83A1-F6EECF244321}">
                <p14:modId xmlns:p14="http://schemas.microsoft.com/office/powerpoint/2010/main" val="3598660767"/>
              </p:ext>
            </p:extLst>
          </p:nvPr>
        </p:nvGraphicFramePr>
        <p:xfrm>
          <a:off x="1592262" y="1249680"/>
          <a:ext cx="9007475" cy="4358640"/>
        </p:xfrm>
        <a:graphic>
          <a:graphicData uri="http://schemas.openxmlformats.org/drawingml/2006/table">
            <a:tbl>
              <a:tblPr firstRow="1" bandRow="1">
                <a:tableStyleId>{5C22544A-7EE6-4342-B048-85BDC9FD1C3A}</a:tableStyleId>
              </a:tblPr>
              <a:tblGrid>
                <a:gridCol w="2054830">
                  <a:extLst>
                    <a:ext uri="{9D8B030D-6E8A-4147-A177-3AD203B41FA5}">
                      <a16:colId xmlns:a16="http://schemas.microsoft.com/office/drawing/2014/main" val="3101773270"/>
                    </a:ext>
                  </a:extLst>
                </a:gridCol>
                <a:gridCol w="2448907">
                  <a:extLst>
                    <a:ext uri="{9D8B030D-6E8A-4147-A177-3AD203B41FA5}">
                      <a16:colId xmlns:a16="http://schemas.microsoft.com/office/drawing/2014/main" val="51331726"/>
                    </a:ext>
                  </a:extLst>
                </a:gridCol>
                <a:gridCol w="2251869">
                  <a:extLst>
                    <a:ext uri="{9D8B030D-6E8A-4147-A177-3AD203B41FA5}">
                      <a16:colId xmlns:a16="http://schemas.microsoft.com/office/drawing/2014/main" val="3836387501"/>
                    </a:ext>
                  </a:extLst>
                </a:gridCol>
                <a:gridCol w="2251869">
                  <a:extLst>
                    <a:ext uri="{9D8B030D-6E8A-4147-A177-3AD203B41FA5}">
                      <a16:colId xmlns:a16="http://schemas.microsoft.com/office/drawing/2014/main" val="1736411955"/>
                    </a:ext>
                  </a:extLst>
                </a:gridCol>
              </a:tblGrid>
              <a:tr h="370840">
                <a:tc>
                  <a:txBody>
                    <a:bodyPr/>
                    <a:lstStyle/>
                    <a:p>
                      <a:pPr algn="ctr"/>
                      <a:r>
                        <a:rPr lang="en-US" sz="2400" dirty="0">
                          <a:solidFill>
                            <a:schemeClr val="bg1"/>
                          </a:solidFill>
                        </a:rPr>
                        <a:t>I am graduating from:</a:t>
                      </a:r>
                    </a:p>
                  </a:txBody>
                  <a:tcPr>
                    <a:solidFill>
                      <a:srgbClr val="1A476E"/>
                    </a:solidFill>
                  </a:tcPr>
                </a:tc>
                <a:tc>
                  <a:txBody>
                    <a:bodyPr/>
                    <a:lstStyle/>
                    <a:p>
                      <a:pPr algn="ctr"/>
                      <a:r>
                        <a:rPr lang="en-US" sz="2400" dirty="0">
                          <a:solidFill>
                            <a:schemeClr val="bg1"/>
                          </a:solidFill>
                        </a:rPr>
                        <a:t>I am graduating during this time: </a:t>
                      </a:r>
                    </a:p>
                  </a:txBody>
                  <a:tcPr>
                    <a:solidFill>
                      <a:srgbClr val="1A476E"/>
                    </a:solidFill>
                  </a:tcPr>
                </a:tc>
                <a:tc>
                  <a:txBody>
                    <a:bodyPr/>
                    <a:lstStyle/>
                    <a:p>
                      <a:pPr algn="ctr"/>
                      <a:r>
                        <a:rPr lang="en-US" sz="2400" dirty="0">
                          <a:solidFill>
                            <a:schemeClr val="bg1"/>
                          </a:solidFill>
                        </a:rPr>
                        <a:t>Deadline to complete both: </a:t>
                      </a:r>
                    </a:p>
                    <a:p>
                      <a:r>
                        <a:rPr lang="en-US" dirty="0">
                          <a:solidFill>
                            <a:schemeClr val="bg1"/>
                          </a:solidFill>
                        </a:rPr>
                        <a:t>Oregon Promise App and FAFSA/ORSAA</a:t>
                      </a:r>
                    </a:p>
                  </a:txBody>
                  <a:tcPr>
                    <a:solidFill>
                      <a:srgbClr val="1A476E"/>
                    </a:solidFill>
                  </a:tcPr>
                </a:tc>
                <a:tc>
                  <a:txBody>
                    <a:bodyPr/>
                    <a:lstStyle/>
                    <a:p>
                      <a:pPr algn="ctr"/>
                      <a:r>
                        <a:rPr lang="en-US" sz="2400" dirty="0">
                          <a:solidFill>
                            <a:schemeClr val="bg1"/>
                          </a:solidFill>
                        </a:rPr>
                        <a:t>You must start community college by this term:</a:t>
                      </a:r>
                    </a:p>
                  </a:txBody>
                  <a:tcPr>
                    <a:solidFill>
                      <a:srgbClr val="1A476E"/>
                    </a:solidFill>
                  </a:tcPr>
                </a:tc>
                <a:extLst>
                  <a:ext uri="{0D108BD9-81ED-4DB2-BD59-A6C34878D82A}">
                    <a16:rowId xmlns:a16="http://schemas.microsoft.com/office/drawing/2014/main" val="764978284"/>
                  </a:ext>
                </a:extLst>
              </a:tr>
              <a:tr h="370840">
                <a:tc rowSpan="3">
                  <a:txBody>
                    <a:bodyPr/>
                    <a:lstStyle/>
                    <a:p>
                      <a:r>
                        <a:rPr lang="en-US" sz="2200" dirty="0"/>
                        <a:t>High School or Home School</a:t>
                      </a:r>
                    </a:p>
                  </a:txBody>
                  <a:tcPr anchor="ctr">
                    <a:solidFill>
                      <a:srgbClr val="C0E1DF"/>
                    </a:solidFill>
                  </a:tcPr>
                </a:tc>
                <a:tc>
                  <a:txBody>
                    <a:bodyPr/>
                    <a:lstStyle/>
                    <a:p>
                      <a:pPr algn="ctr"/>
                      <a:r>
                        <a:rPr lang="en-US" sz="2000" b="1" dirty="0"/>
                        <a:t>March 1 – June 30</a:t>
                      </a:r>
                    </a:p>
                  </a:txBody>
                  <a:tcPr>
                    <a:solidFill>
                      <a:srgbClr val="C0E1DF"/>
                    </a:solidFill>
                  </a:tcPr>
                </a:tc>
                <a:tc>
                  <a:txBody>
                    <a:bodyPr/>
                    <a:lstStyle/>
                    <a:p>
                      <a:pPr algn="ctr"/>
                      <a:r>
                        <a:rPr lang="en-US" sz="2000" b="1" dirty="0"/>
                        <a:t>June 1</a:t>
                      </a:r>
                    </a:p>
                  </a:txBody>
                  <a:tcPr>
                    <a:solidFill>
                      <a:srgbClr val="C0E1DF"/>
                    </a:solidFill>
                  </a:tcPr>
                </a:tc>
                <a:tc>
                  <a:txBody>
                    <a:bodyPr/>
                    <a:lstStyle/>
                    <a:p>
                      <a:pPr algn="ctr"/>
                      <a:r>
                        <a:rPr lang="en-US" sz="2000" dirty="0"/>
                        <a:t>Fall </a:t>
                      </a:r>
                    </a:p>
                  </a:txBody>
                  <a:tcPr>
                    <a:solidFill>
                      <a:srgbClr val="C0E1DF"/>
                    </a:solidFill>
                  </a:tcPr>
                </a:tc>
                <a:extLst>
                  <a:ext uri="{0D108BD9-81ED-4DB2-BD59-A6C34878D82A}">
                    <a16:rowId xmlns:a16="http://schemas.microsoft.com/office/drawing/2014/main" val="1371361367"/>
                  </a:ext>
                </a:extLst>
              </a:tr>
              <a:tr h="370840">
                <a:tc vMerge="1">
                  <a:txBody>
                    <a:bodyPr/>
                    <a:lstStyle/>
                    <a:p>
                      <a:endParaRPr lang="en-US" dirty="0"/>
                    </a:p>
                  </a:txBody>
                  <a:tcPr/>
                </a:tc>
                <a:tc>
                  <a:txBody>
                    <a:bodyPr/>
                    <a:lstStyle/>
                    <a:p>
                      <a:pPr algn="ctr"/>
                      <a:r>
                        <a:rPr lang="en-US" sz="2000" dirty="0"/>
                        <a:t>July 1 – Nov. 30</a:t>
                      </a:r>
                    </a:p>
                  </a:txBody>
                  <a:tcPr/>
                </a:tc>
                <a:tc>
                  <a:txBody>
                    <a:bodyPr/>
                    <a:lstStyle/>
                    <a:p>
                      <a:pPr algn="ctr"/>
                      <a:r>
                        <a:rPr lang="en-US" sz="2000" dirty="0"/>
                        <a:t>Nov. 1 </a:t>
                      </a:r>
                    </a:p>
                  </a:txBody>
                  <a:tcPr/>
                </a:tc>
                <a:tc>
                  <a:txBody>
                    <a:bodyPr/>
                    <a:lstStyle/>
                    <a:p>
                      <a:pPr algn="ctr"/>
                      <a:r>
                        <a:rPr lang="en-US" sz="2000" dirty="0"/>
                        <a:t>Winter</a:t>
                      </a:r>
                    </a:p>
                  </a:txBody>
                  <a:tcPr/>
                </a:tc>
                <a:extLst>
                  <a:ext uri="{0D108BD9-81ED-4DB2-BD59-A6C34878D82A}">
                    <a16:rowId xmlns:a16="http://schemas.microsoft.com/office/drawing/2014/main" val="1743532715"/>
                  </a:ext>
                </a:extLst>
              </a:tr>
              <a:tr h="370840">
                <a:tc vMerge="1">
                  <a:txBody>
                    <a:bodyPr/>
                    <a:lstStyle/>
                    <a:p>
                      <a:endParaRPr lang="en-US" dirty="0"/>
                    </a:p>
                  </a:txBody>
                  <a:tcPr/>
                </a:tc>
                <a:tc>
                  <a:txBody>
                    <a:bodyPr/>
                    <a:lstStyle/>
                    <a:p>
                      <a:pPr algn="ctr"/>
                      <a:r>
                        <a:rPr lang="en-US" sz="2000" dirty="0"/>
                        <a:t>Oct. 1 – Feb. 28 </a:t>
                      </a:r>
                    </a:p>
                  </a:txBody>
                  <a:tcPr>
                    <a:solidFill>
                      <a:srgbClr val="C0E1DF"/>
                    </a:solidFill>
                  </a:tcPr>
                </a:tc>
                <a:tc>
                  <a:txBody>
                    <a:bodyPr/>
                    <a:lstStyle/>
                    <a:p>
                      <a:pPr algn="ctr"/>
                      <a:r>
                        <a:rPr lang="en-US" sz="2000" dirty="0"/>
                        <a:t>Feb. 1</a:t>
                      </a:r>
                    </a:p>
                  </a:txBody>
                  <a:tcPr>
                    <a:solidFill>
                      <a:srgbClr val="C0E1DF"/>
                    </a:solidFill>
                  </a:tcPr>
                </a:tc>
                <a:tc>
                  <a:txBody>
                    <a:bodyPr/>
                    <a:lstStyle/>
                    <a:p>
                      <a:pPr algn="ctr"/>
                      <a:r>
                        <a:rPr lang="en-US" sz="2000" dirty="0"/>
                        <a:t>Spring</a:t>
                      </a:r>
                    </a:p>
                  </a:txBody>
                  <a:tcPr>
                    <a:solidFill>
                      <a:srgbClr val="C0E1DF"/>
                    </a:solidFill>
                  </a:tcPr>
                </a:tc>
                <a:extLst>
                  <a:ext uri="{0D108BD9-81ED-4DB2-BD59-A6C34878D82A}">
                    <a16:rowId xmlns:a16="http://schemas.microsoft.com/office/drawing/2014/main" val="2046297542"/>
                  </a:ext>
                </a:extLst>
              </a:tr>
              <a:tr h="370840">
                <a:tc gridSpan="4">
                  <a:txBody>
                    <a:bodyPr/>
                    <a:lstStyle/>
                    <a:p>
                      <a:pPr algn="ctr"/>
                      <a:endParaRPr lang="en-US" sz="2200" dirty="0"/>
                    </a:p>
                  </a:txBody>
                  <a:tcPr>
                    <a:noFill/>
                  </a:tcPr>
                </a:tc>
                <a:tc hMerge="1">
                  <a:txBody>
                    <a:bodyPr/>
                    <a:lstStyle/>
                    <a:p>
                      <a:endParaRPr lang="en-US" sz="2000" dirty="0"/>
                    </a:p>
                  </a:txBody>
                  <a:tcPr/>
                </a:tc>
                <a:tc hMerge="1">
                  <a:txBody>
                    <a:bodyPr/>
                    <a:lstStyle/>
                    <a:p>
                      <a:endParaRPr lang="en-US" sz="2000" dirty="0"/>
                    </a:p>
                  </a:txBody>
                  <a:tcPr/>
                </a:tc>
                <a:tc hMerge="1">
                  <a:txBody>
                    <a:bodyPr/>
                    <a:lstStyle/>
                    <a:p>
                      <a:endParaRPr lang="en-US" sz="2000" dirty="0"/>
                    </a:p>
                  </a:txBody>
                  <a:tcPr/>
                </a:tc>
                <a:extLst>
                  <a:ext uri="{0D108BD9-81ED-4DB2-BD59-A6C34878D82A}">
                    <a16:rowId xmlns:a16="http://schemas.microsoft.com/office/drawing/2014/main" val="1073516700"/>
                  </a:ext>
                </a:extLst>
              </a:tr>
              <a:tr h="370840">
                <a:tc rowSpan="3">
                  <a:txBody>
                    <a:bodyPr/>
                    <a:lstStyle/>
                    <a:p>
                      <a:r>
                        <a:rPr lang="en-US" sz="2200" dirty="0"/>
                        <a:t>GED® Program</a:t>
                      </a:r>
                    </a:p>
                  </a:txBody>
                  <a:tcPr anchor="ctr">
                    <a:solidFill>
                      <a:srgbClr val="EBF0EC"/>
                    </a:solidFill>
                  </a:tcPr>
                </a:tc>
                <a:tc>
                  <a:txBody>
                    <a:bodyPr/>
                    <a:lstStyle/>
                    <a:p>
                      <a:pPr algn="ctr"/>
                      <a:r>
                        <a:rPr lang="en-US" sz="2000" b="1" dirty="0"/>
                        <a:t>March 1 – June 30</a:t>
                      </a:r>
                    </a:p>
                  </a:txBody>
                  <a:tcPr>
                    <a:solidFill>
                      <a:srgbClr val="EBF0EC"/>
                    </a:solidFill>
                  </a:tcPr>
                </a:tc>
                <a:tc>
                  <a:txBody>
                    <a:bodyPr/>
                    <a:lstStyle/>
                    <a:p>
                      <a:pPr algn="ctr"/>
                      <a:r>
                        <a:rPr lang="en-US" sz="2000" b="1" dirty="0"/>
                        <a:t>July 10</a:t>
                      </a:r>
                    </a:p>
                  </a:txBody>
                  <a:tcPr>
                    <a:solidFill>
                      <a:srgbClr val="EBF0EC"/>
                    </a:solidFill>
                  </a:tcPr>
                </a:tc>
                <a:tc>
                  <a:txBody>
                    <a:bodyPr/>
                    <a:lstStyle/>
                    <a:p>
                      <a:pPr algn="ctr"/>
                      <a:r>
                        <a:rPr lang="en-US" sz="2000" dirty="0"/>
                        <a:t>Fall</a:t>
                      </a:r>
                    </a:p>
                  </a:txBody>
                  <a:tcPr>
                    <a:solidFill>
                      <a:srgbClr val="EBF0EC"/>
                    </a:solidFill>
                  </a:tcPr>
                </a:tc>
                <a:extLst>
                  <a:ext uri="{0D108BD9-81ED-4DB2-BD59-A6C34878D82A}">
                    <a16:rowId xmlns:a16="http://schemas.microsoft.com/office/drawing/2014/main" val="3898916000"/>
                  </a:ext>
                </a:extLst>
              </a:tr>
              <a:tr h="370840">
                <a:tc vMerge="1">
                  <a:txBody>
                    <a:bodyPr/>
                    <a:lstStyle/>
                    <a:p>
                      <a:endParaRPr lang="en-US" dirty="0"/>
                    </a:p>
                  </a:txBody>
                  <a:tcPr/>
                </a:tc>
                <a:tc>
                  <a:txBody>
                    <a:bodyPr/>
                    <a:lstStyle/>
                    <a:p>
                      <a:pPr algn="ctr"/>
                      <a:r>
                        <a:rPr lang="en-US" sz="2000" dirty="0"/>
                        <a:t>July 1 – Nov. 30</a:t>
                      </a:r>
                    </a:p>
                  </a:txBody>
                  <a:tcPr>
                    <a:solidFill>
                      <a:srgbClr val="C0E1DF"/>
                    </a:solidFill>
                  </a:tcPr>
                </a:tc>
                <a:tc>
                  <a:txBody>
                    <a:bodyPr/>
                    <a:lstStyle/>
                    <a:p>
                      <a:pPr algn="ctr"/>
                      <a:r>
                        <a:rPr lang="en-US" sz="2000" dirty="0"/>
                        <a:t>Dec. 10</a:t>
                      </a:r>
                    </a:p>
                  </a:txBody>
                  <a:tcPr>
                    <a:solidFill>
                      <a:srgbClr val="C0E1DF"/>
                    </a:solidFill>
                  </a:tcPr>
                </a:tc>
                <a:tc>
                  <a:txBody>
                    <a:bodyPr/>
                    <a:lstStyle/>
                    <a:p>
                      <a:pPr algn="ctr"/>
                      <a:r>
                        <a:rPr lang="en-US" sz="2000" dirty="0"/>
                        <a:t>Winter</a:t>
                      </a:r>
                    </a:p>
                  </a:txBody>
                  <a:tcPr>
                    <a:solidFill>
                      <a:srgbClr val="C0E1DF"/>
                    </a:solidFill>
                  </a:tcPr>
                </a:tc>
                <a:extLst>
                  <a:ext uri="{0D108BD9-81ED-4DB2-BD59-A6C34878D82A}">
                    <a16:rowId xmlns:a16="http://schemas.microsoft.com/office/drawing/2014/main" val="2885335862"/>
                  </a:ext>
                </a:extLst>
              </a:tr>
              <a:tr h="370840">
                <a:tc vMerge="1">
                  <a:txBody>
                    <a:bodyPr/>
                    <a:lstStyle/>
                    <a:p>
                      <a:endParaRPr lang="en-US" dirty="0"/>
                    </a:p>
                  </a:txBody>
                  <a:tcPr/>
                </a:tc>
                <a:tc>
                  <a:txBody>
                    <a:bodyPr/>
                    <a:lstStyle/>
                    <a:p>
                      <a:pPr algn="ctr"/>
                      <a:r>
                        <a:rPr lang="en-US" sz="2000" dirty="0"/>
                        <a:t>Oct. 1 – Feb. 28 </a:t>
                      </a:r>
                    </a:p>
                  </a:txBody>
                  <a:tcPr>
                    <a:solidFill>
                      <a:srgbClr val="EBF0EC"/>
                    </a:solidFill>
                  </a:tcPr>
                </a:tc>
                <a:tc>
                  <a:txBody>
                    <a:bodyPr/>
                    <a:lstStyle/>
                    <a:p>
                      <a:pPr algn="ctr"/>
                      <a:r>
                        <a:rPr lang="en-US" sz="2000" dirty="0"/>
                        <a:t>March 10</a:t>
                      </a:r>
                    </a:p>
                  </a:txBody>
                  <a:tcPr>
                    <a:solidFill>
                      <a:srgbClr val="EBF0EC"/>
                    </a:solidFill>
                  </a:tcPr>
                </a:tc>
                <a:tc>
                  <a:txBody>
                    <a:bodyPr/>
                    <a:lstStyle/>
                    <a:p>
                      <a:pPr algn="ctr"/>
                      <a:r>
                        <a:rPr lang="en-US" sz="2000" dirty="0"/>
                        <a:t>Spring</a:t>
                      </a:r>
                    </a:p>
                  </a:txBody>
                  <a:tcPr>
                    <a:solidFill>
                      <a:srgbClr val="EBF0EC"/>
                    </a:solidFill>
                  </a:tcPr>
                </a:tc>
                <a:extLst>
                  <a:ext uri="{0D108BD9-81ED-4DB2-BD59-A6C34878D82A}">
                    <a16:rowId xmlns:a16="http://schemas.microsoft.com/office/drawing/2014/main" val="2239665044"/>
                  </a:ext>
                </a:extLst>
              </a:tr>
            </a:tbl>
          </a:graphicData>
        </a:graphic>
      </p:graphicFrame>
      <p:sp>
        <p:nvSpPr>
          <p:cNvPr id="7" name="Oval 6">
            <a:extLst>
              <a:ext uri="{FF2B5EF4-FFF2-40B4-BE49-F238E27FC236}">
                <a16:creationId xmlns:a16="http://schemas.microsoft.com/office/drawing/2014/main" id="{EC464361-23AD-4343-B556-6A3F1FC7F6CB}"/>
              </a:ext>
            </a:extLst>
          </p:cNvPr>
          <p:cNvSpPr/>
          <p:nvPr/>
        </p:nvSpPr>
        <p:spPr>
          <a:xfrm>
            <a:off x="6096000" y="2835064"/>
            <a:ext cx="2239844" cy="314325"/>
          </a:xfrm>
          <a:prstGeom prst="ellipse">
            <a:avLst/>
          </a:prstGeom>
          <a:noFill/>
          <a:ln w="28575">
            <a:solidFill>
              <a:srgbClr val="8B0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6A60B672-95F7-4BA5-A448-F36FFFEEDA8C}"/>
              </a:ext>
            </a:extLst>
          </p:cNvPr>
          <p:cNvSpPr/>
          <p:nvPr/>
        </p:nvSpPr>
        <p:spPr>
          <a:xfrm>
            <a:off x="6096000" y="4420448"/>
            <a:ext cx="2239844" cy="386291"/>
          </a:xfrm>
          <a:prstGeom prst="ellipse">
            <a:avLst/>
          </a:prstGeom>
          <a:noFill/>
          <a:ln w="28575">
            <a:solidFill>
              <a:srgbClr val="8B0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0363D570-024D-4D55-89CA-F9A7CED3B45E}"/>
              </a:ext>
            </a:extLst>
          </p:cNvPr>
          <p:cNvGrpSpPr/>
          <p:nvPr/>
        </p:nvGrpSpPr>
        <p:grpSpPr>
          <a:xfrm>
            <a:off x="1706562" y="5916620"/>
            <a:ext cx="8878696" cy="838255"/>
            <a:chOff x="1706562" y="5916620"/>
            <a:chExt cx="8878696" cy="838255"/>
          </a:xfrm>
        </p:grpSpPr>
        <p:grpSp>
          <p:nvGrpSpPr>
            <p:cNvPr id="18" name="Group 17">
              <a:extLst>
                <a:ext uri="{FF2B5EF4-FFF2-40B4-BE49-F238E27FC236}">
                  <a16:creationId xmlns:a16="http://schemas.microsoft.com/office/drawing/2014/main" id="{40B7FFBD-E71F-41F5-8B23-F6BF3CEE9B34}"/>
                </a:ext>
              </a:extLst>
            </p:cNvPr>
            <p:cNvGrpSpPr/>
            <p:nvPr/>
          </p:nvGrpSpPr>
          <p:grpSpPr>
            <a:xfrm>
              <a:off x="1706562" y="5916620"/>
              <a:ext cx="640080" cy="640080"/>
              <a:chOff x="8170862" y="1670579"/>
              <a:chExt cx="582613" cy="604837"/>
            </a:xfrm>
            <a:solidFill>
              <a:srgbClr val="8B0C23"/>
            </a:solidFill>
          </p:grpSpPr>
          <p:sp>
            <p:nvSpPr>
              <p:cNvPr id="19" name="Freeform 139">
                <a:extLst>
                  <a:ext uri="{FF2B5EF4-FFF2-40B4-BE49-F238E27FC236}">
                    <a16:creationId xmlns:a16="http://schemas.microsoft.com/office/drawing/2014/main" id="{0E4BD9C0-762E-4DC5-9D89-9B761FEEBD5F}"/>
                  </a:ext>
                </a:extLst>
              </p:cNvPr>
              <p:cNvSpPr>
                <a:spLocks/>
              </p:cNvSpPr>
              <p:nvPr/>
            </p:nvSpPr>
            <p:spPr bwMode="auto">
              <a:xfrm>
                <a:off x="8445500" y="1786466"/>
                <a:ext cx="33338" cy="33338"/>
              </a:xfrm>
              <a:custGeom>
                <a:avLst/>
                <a:gdLst>
                  <a:gd name="T0" fmla="*/ 11 w 21"/>
                  <a:gd name="T1" fmla="*/ 0 h 21"/>
                  <a:gd name="T2" fmla="*/ 15 w 21"/>
                  <a:gd name="T3" fmla="*/ 0 h 21"/>
                  <a:gd name="T4" fmla="*/ 18 w 21"/>
                  <a:gd name="T5" fmla="*/ 3 h 21"/>
                  <a:gd name="T6" fmla="*/ 21 w 21"/>
                  <a:gd name="T7" fmla="*/ 7 h 21"/>
                  <a:gd name="T8" fmla="*/ 21 w 21"/>
                  <a:gd name="T9" fmla="*/ 10 h 21"/>
                  <a:gd name="T10" fmla="*/ 21 w 21"/>
                  <a:gd name="T11" fmla="*/ 15 h 21"/>
                  <a:gd name="T12" fmla="*/ 18 w 21"/>
                  <a:gd name="T13" fmla="*/ 18 h 21"/>
                  <a:gd name="T14" fmla="*/ 15 w 21"/>
                  <a:gd name="T15" fmla="*/ 19 h 21"/>
                  <a:gd name="T16" fmla="*/ 11 w 21"/>
                  <a:gd name="T17" fmla="*/ 21 h 21"/>
                  <a:gd name="T18" fmla="*/ 7 w 21"/>
                  <a:gd name="T19" fmla="*/ 19 h 21"/>
                  <a:gd name="T20" fmla="*/ 3 w 21"/>
                  <a:gd name="T21" fmla="*/ 18 h 21"/>
                  <a:gd name="T22" fmla="*/ 2 w 21"/>
                  <a:gd name="T23" fmla="*/ 15 h 21"/>
                  <a:gd name="T24" fmla="*/ 0 w 21"/>
                  <a:gd name="T25" fmla="*/ 10 h 21"/>
                  <a:gd name="T26" fmla="*/ 2 w 21"/>
                  <a:gd name="T27" fmla="*/ 7 h 21"/>
                  <a:gd name="T28" fmla="*/ 3 w 21"/>
                  <a:gd name="T29" fmla="*/ 3 h 21"/>
                  <a:gd name="T30" fmla="*/ 7 w 21"/>
                  <a:gd name="T31" fmla="*/ 0 h 21"/>
                  <a:gd name="T32" fmla="*/ 11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1" y="0"/>
                    </a:moveTo>
                    <a:lnTo>
                      <a:pt x="15" y="0"/>
                    </a:lnTo>
                    <a:lnTo>
                      <a:pt x="18" y="3"/>
                    </a:lnTo>
                    <a:lnTo>
                      <a:pt x="21" y="7"/>
                    </a:lnTo>
                    <a:lnTo>
                      <a:pt x="21" y="10"/>
                    </a:lnTo>
                    <a:lnTo>
                      <a:pt x="21" y="15"/>
                    </a:lnTo>
                    <a:lnTo>
                      <a:pt x="18" y="18"/>
                    </a:lnTo>
                    <a:lnTo>
                      <a:pt x="15" y="19"/>
                    </a:lnTo>
                    <a:lnTo>
                      <a:pt x="11" y="21"/>
                    </a:lnTo>
                    <a:lnTo>
                      <a:pt x="7" y="19"/>
                    </a:lnTo>
                    <a:lnTo>
                      <a:pt x="3" y="18"/>
                    </a:lnTo>
                    <a:lnTo>
                      <a:pt x="2" y="15"/>
                    </a:lnTo>
                    <a:lnTo>
                      <a:pt x="0" y="10"/>
                    </a:lnTo>
                    <a:lnTo>
                      <a:pt x="2" y="7"/>
                    </a:lnTo>
                    <a:lnTo>
                      <a:pt x="3" y="3"/>
                    </a:lnTo>
                    <a:lnTo>
                      <a:pt x="7" y="0"/>
                    </a:lnTo>
                    <a:lnTo>
                      <a:pt x="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40">
                <a:extLst>
                  <a:ext uri="{FF2B5EF4-FFF2-40B4-BE49-F238E27FC236}">
                    <a16:creationId xmlns:a16="http://schemas.microsoft.com/office/drawing/2014/main" id="{6FEA4145-6FF1-4531-89CF-2692F086CDFA}"/>
                  </a:ext>
                </a:extLst>
              </p:cNvPr>
              <p:cNvSpPr>
                <a:spLocks/>
              </p:cNvSpPr>
              <p:nvPr/>
            </p:nvSpPr>
            <p:spPr bwMode="auto">
              <a:xfrm>
                <a:off x="8445500" y="2111904"/>
                <a:ext cx="33338" cy="33338"/>
              </a:xfrm>
              <a:custGeom>
                <a:avLst/>
                <a:gdLst>
                  <a:gd name="T0" fmla="*/ 11 w 21"/>
                  <a:gd name="T1" fmla="*/ 0 h 21"/>
                  <a:gd name="T2" fmla="*/ 15 w 21"/>
                  <a:gd name="T3" fmla="*/ 2 h 21"/>
                  <a:gd name="T4" fmla="*/ 18 w 21"/>
                  <a:gd name="T5" fmla="*/ 3 h 21"/>
                  <a:gd name="T6" fmla="*/ 21 w 21"/>
                  <a:gd name="T7" fmla="*/ 6 h 21"/>
                  <a:gd name="T8" fmla="*/ 21 w 21"/>
                  <a:gd name="T9" fmla="*/ 11 h 21"/>
                  <a:gd name="T10" fmla="*/ 21 w 21"/>
                  <a:gd name="T11" fmla="*/ 16 h 21"/>
                  <a:gd name="T12" fmla="*/ 18 w 21"/>
                  <a:gd name="T13" fmla="*/ 19 h 21"/>
                  <a:gd name="T14" fmla="*/ 15 w 21"/>
                  <a:gd name="T15" fmla="*/ 21 h 21"/>
                  <a:gd name="T16" fmla="*/ 11 w 21"/>
                  <a:gd name="T17" fmla="*/ 21 h 21"/>
                  <a:gd name="T18" fmla="*/ 7 w 21"/>
                  <a:gd name="T19" fmla="*/ 21 h 21"/>
                  <a:gd name="T20" fmla="*/ 3 w 21"/>
                  <a:gd name="T21" fmla="*/ 19 h 21"/>
                  <a:gd name="T22" fmla="*/ 2 w 21"/>
                  <a:gd name="T23" fmla="*/ 16 h 21"/>
                  <a:gd name="T24" fmla="*/ 0 w 21"/>
                  <a:gd name="T25" fmla="*/ 11 h 21"/>
                  <a:gd name="T26" fmla="*/ 2 w 21"/>
                  <a:gd name="T27" fmla="*/ 6 h 21"/>
                  <a:gd name="T28" fmla="*/ 3 w 21"/>
                  <a:gd name="T29" fmla="*/ 3 h 21"/>
                  <a:gd name="T30" fmla="*/ 7 w 21"/>
                  <a:gd name="T31" fmla="*/ 2 h 21"/>
                  <a:gd name="T32" fmla="*/ 11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1" y="0"/>
                    </a:moveTo>
                    <a:lnTo>
                      <a:pt x="15" y="2"/>
                    </a:lnTo>
                    <a:lnTo>
                      <a:pt x="18" y="3"/>
                    </a:lnTo>
                    <a:lnTo>
                      <a:pt x="21" y="6"/>
                    </a:lnTo>
                    <a:lnTo>
                      <a:pt x="21" y="11"/>
                    </a:lnTo>
                    <a:lnTo>
                      <a:pt x="21" y="16"/>
                    </a:lnTo>
                    <a:lnTo>
                      <a:pt x="18" y="19"/>
                    </a:lnTo>
                    <a:lnTo>
                      <a:pt x="15" y="21"/>
                    </a:lnTo>
                    <a:lnTo>
                      <a:pt x="11" y="21"/>
                    </a:lnTo>
                    <a:lnTo>
                      <a:pt x="7" y="21"/>
                    </a:lnTo>
                    <a:lnTo>
                      <a:pt x="3" y="19"/>
                    </a:lnTo>
                    <a:lnTo>
                      <a:pt x="2" y="16"/>
                    </a:lnTo>
                    <a:lnTo>
                      <a:pt x="0" y="11"/>
                    </a:lnTo>
                    <a:lnTo>
                      <a:pt x="2" y="6"/>
                    </a:lnTo>
                    <a:lnTo>
                      <a:pt x="3" y="3"/>
                    </a:lnTo>
                    <a:lnTo>
                      <a:pt x="7" y="2"/>
                    </a:lnTo>
                    <a:lnTo>
                      <a:pt x="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41">
                <a:extLst>
                  <a:ext uri="{FF2B5EF4-FFF2-40B4-BE49-F238E27FC236}">
                    <a16:creationId xmlns:a16="http://schemas.microsoft.com/office/drawing/2014/main" id="{13069DCB-8455-4A15-B958-19BB4DC5C4B7}"/>
                  </a:ext>
                </a:extLst>
              </p:cNvPr>
              <p:cNvSpPr>
                <a:spLocks/>
              </p:cNvSpPr>
              <p:nvPr/>
            </p:nvSpPr>
            <p:spPr bwMode="auto">
              <a:xfrm>
                <a:off x="8609012" y="1949979"/>
                <a:ext cx="33338" cy="33338"/>
              </a:xfrm>
              <a:custGeom>
                <a:avLst/>
                <a:gdLst>
                  <a:gd name="T0" fmla="*/ 10 w 21"/>
                  <a:gd name="T1" fmla="*/ 0 h 21"/>
                  <a:gd name="T2" fmla="*/ 15 w 21"/>
                  <a:gd name="T3" fmla="*/ 0 h 21"/>
                  <a:gd name="T4" fmla="*/ 18 w 21"/>
                  <a:gd name="T5" fmla="*/ 4 h 21"/>
                  <a:gd name="T6" fmla="*/ 19 w 21"/>
                  <a:gd name="T7" fmla="*/ 7 h 21"/>
                  <a:gd name="T8" fmla="*/ 21 w 21"/>
                  <a:gd name="T9" fmla="*/ 10 h 21"/>
                  <a:gd name="T10" fmla="*/ 19 w 21"/>
                  <a:gd name="T11" fmla="*/ 15 h 21"/>
                  <a:gd name="T12" fmla="*/ 18 w 21"/>
                  <a:gd name="T13" fmla="*/ 18 h 21"/>
                  <a:gd name="T14" fmla="*/ 15 w 21"/>
                  <a:gd name="T15" fmla="*/ 20 h 21"/>
                  <a:gd name="T16" fmla="*/ 10 w 21"/>
                  <a:gd name="T17" fmla="*/ 21 h 21"/>
                  <a:gd name="T18" fmla="*/ 7 w 21"/>
                  <a:gd name="T19" fmla="*/ 20 h 21"/>
                  <a:gd name="T20" fmla="*/ 4 w 21"/>
                  <a:gd name="T21" fmla="*/ 18 h 21"/>
                  <a:gd name="T22" fmla="*/ 0 w 21"/>
                  <a:gd name="T23" fmla="*/ 15 h 21"/>
                  <a:gd name="T24" fmla="*/ 0 w 21"/>
                  <a:gd name="T25" fmla="*/ 10 h 21"/>
                  <a:gd name="T26" fmla="*/ 0 w 21"/>
                  <a:gd name="T27" fmla="*/ 7 h 21"/>
                  <a:gd name="T28" fmla="*/ 4 w 21"/>
                  <a:gd name="T29" fmla="*/ 4 h 21"/>
                  <a:gd name="T30" fmla="*/ 7 w 21"/>
                  <a:gd name="T31" fmla="*/ 0 h 21"/>
                  <a:gd name="T32" fmla="*/ 10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0" y="0"/>
                    </a:moveTo>
                    <a:lnTo>
                      <a:pt x="15" y="0"/>
                    </a:lnTo>
                    <a:lnTo>
                      <a:pt x="18" y="4"/>
                    </a:lnTo>
                    <a:lnTo>
                      <a:pt x="19" y="7"/>
                    </a:lnTo>
                    <a:lnTo>
                      <a:pt x="21" y="10"/>
                    </a:lnTo>
                    <a:lnTo>
                      <a:pt x="19" y="15"/>
                    </a:lnTo>
                    <a:lnTo>
                      <a:pt x="18" y="18"/>
                    </a:lnTo>
                    <a:lnTo>
                      <a:pt x="15" y="20"/>
                    </a:lnTo>
                    <a:lnTo>
                      <a:pt x="10" y="21"/>
                    </a:lnTo>
                    <a:lnTo>
                      <a:pt x="7" y="20"/>
                    </a:lnTo>
                    <a:lnTo>
                      <a:pt x="4" y="18"/>
                    </a:lnTo>
                    <a:lnTo>
                      <a:pt x="0" y="15"/>
                    </a:lnTo>
                    <a:lnTo>
                      <a:pt x="0" y="10"/>
                    </a:lnTo>
                    <a:lnTo>
                      <a:pt x="0" y="7"/>
                    </a:lnTo>
                    <a:lnTo>
                      <a:pt x="4" y="4"/>
                    </a:lnTo>
                    <a:lnTo>
                      <a:pt x="7" y="0"/>
                    </a:lnTo>
                    <a:lnTo>
                      <a:pt x="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42">
                <a:extLst>
                  <a:ext uri="{FF2B5EF4-FFF2-40B4-BE49-F238E27FC236}">
                    <a16:creationId xmlns:a16="http://schemas.microsoft.com/office/drawing/2014/main" id="{7F230130-D745-4DC0-A1AB-F79BC93FC7FC}"/>
                  </a:ext>
                </a:extLst>
              </p:cNvPr>
              <p:cNvSpPr>
                <a:spLocks/>
              </p:cNvSpPr>
              <p:nvPr/>
            </p:nvSpPr>
            <p:spPr bwMode="auto">
              <a:xfrm>
                <a:off x="8281987" y="1949979"/>
                <a:ext cx="33338" cy="33338"/>
              </a:xfrm>
              <a:custGeom>
                <a:avLst/>
                <a:gdLst>
                  <a:gd name="T0" fmla="*/ 11 w 21"/>
                  <a:gd name="T1" fmla="*/ 0 h 21"/>
                  <a:gd name="T2" fmla="*/ 15 w 21"/>
                  <a:gd name="T3" fmla="*/ 0 h 21"/>
                  <a:gd name="T4" fmla="*/ 19 w 21"/>
                  <a:gd name="T5" fmla="*/ 4 h 21"/>
                  <a:gd name="T6" fmla="*/ 21 w 21"/>
                  <a:gd name="T7" fmla="*/ 7 h 21"/>
                  <a:gd name="T8" fmla="*/ 21 w 21"/>
                  <a:gd name="T9" fmla="*/ 10 h 21"/>
                  <a:gd name="T10" fmla="*/ 21 w 21"/>
                  <a:gd name="T11" fmla="*/ 15 h 21"/>
                  <a:gd name="T12" fmla="*/ 19 w 21"/>
                  <a:gd name="T13" fmla="*/ 18 h 21"/>
                  <a:gd name="T14" fmla="*/ 15 w 21"/>
                  <a:gd name="T15" fmla="*/ 20 h 21"/>
                  <a:gd name="T16" fmla="*/ 11 w 21"/>
                  <a:gd name="T17" fmla="*/ 21 h 21"/>
                  <a:gd name="T18" fmla="*/ 7 w 21"/>
                  <a:gd name="T19" fmla="*/ 20 h 21"/>
                  <a:gd name="T20" fmla="*/ 3 w 21"/>
                  <a:gd name="T21" fmla="*/ 18 h 21"/>
                  <a:gd name="T22" fmla="*/ 2 w 21"/>
                  <a:gd name="T23" fmla="*/ 15 h 21"/>
                  <a:gd name="T24" fmla="*/ 0 w 21"/>
                  <a:gd name="T25" fmla="*/ 10 h 21"/>
                  <a:gd name="T26" fmla="*/ 2 w 21"/>
                  <a:gd name="T27" fmla="*/ 7 h 21"/>
                  <a:gd name="T28" fmla="*/ 3 w 21"/>
                  <a:gd name="T29" fmla="*/ 4 h 21"/>
                  <a:gd name="T30" fmla="*/ 7 w 21"/>
                  <a:gd name="T31" fmla="*/ 0 h 21"/>
                  <a:gd name="T32" fmla="*/ 11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1" y="0"/>
                    </a:moveTo>
                    <a:lnTo>
                      <a:pt x="15" y="0"/>
                    </a:lnTo>
                    <a:lnTo>
                      <a:pt x="19" y="4"/>
                    </a:lnTo>
                    <a:lnTo>
                      <a:pt x="21" y="7"/>
                    </a:lnTo>
                    <a:lnTo>
                      <a:pt x="21" y="10"/>
                    </a:lnTo>
                    <a:lnTo>
                      <a:pt x="21" y="15"/>
                    </a:lnTo>
                    <a:lnTo>
                      <a:pt x="19" y="18"/>
                    </a:lnTo>
                    <a:lnTo>
                      <a:pt x="15" y="20"/>
                    </a:lnTo>
                    <a:lnTo>
                      <a:pt x="11" y="21"/>
                    </a:lnTo>
                    <a:lnTo>
                      <a:pt x="7" y="20"/>
                    </a:lnTo>
                    <a:lnTo>
                      <a:pt x="3" y="18"/>
                    </a:lnTo>
                    <a:lnTo>
                      <a:pt x="2" y="15"/>
                    </a:lnTo>
                    <a:lnTo>
                      <a:pt x="0" y="10"/>
                    </a:lnTo>
                    <a:lnTo>
                      <a:pt x="2" y="7"/>
                    </a:lnTo>
                    <a:lnTo>
                      <a:pt x="3" y="4"/>
                    </a:lnTo>
                    <a:lnTo>
                      <a:pt x="7" y="0"/>
                    </a:lnTo>
                    <a:lnTo>
                      <a:pt x="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43">
                <a:extLst>
                  <a:ext uri="{FF2B5EF4-FFF2-40B4-BE49-F238E27FC236}">
                    <a16:creationId xmlns:a16="http://schemas.microsoft.com/office/drawing/2014/main" id="{9A280C69-68C4-4AA8-8974-4BF3F794C6AE}"/>
                  </a:ext>
                </a:extLst>
              </p:cNvPr>
              <p:cNvSpPr>
                <a:spLocks/>
              </p:cNvSpPr>
              <p:nvPr/>
            </p:nvSpPr>
            <p:spPr bwMode="auto">
              <a:xfrm>
                <a:off x="8561387" y="1834091"/>
                <a:ext cx="33338" cy="33338"/>
              </a:xfrm>
              <a:custGeom>
                <a:avLst/>
                <a:gdLst>
                  <a:gd name="T0" fmla="*/ 10 w 21"/>
                  <a:gd name="T1" fmla="*/ 0 h 21"/>
                  <a:gd name="T2" fmla="*/ 15 w 21"/>
                  <a:gd name="T3" fmla="*/ 0 h 21"/>
                  <a:gd name="T4" fmla="*/ 18 w 21"/>
                  <a:gd name="T5" fmla="*/ 4 h 21"/>
                  <a:gd name="T6" fmla="*/ 19 w 21"/>
                  <a:gd name="T7" fmla="*/ 7 h 21"/>
                  <a:gd name="T8" fmla="*/ 21 w 21"/>
                  <a:gd name="T9" fmla="*/ 10 h 21"/>
                  <a:gd name="T10" fmla="*/ 19 w 21"/>
                  <a:gd name="T11" fmla="*/ 15 h 21"/>
                  <a:gd name="T12" fmla="*/ 18 w 21"/>
                  <a:gd name="T13" fmla="*/ 18 h 21"/>
                  <a:gd name="T14" fmla="*/ 15 w 21"/>
                  <a:gd name="T15" fmla="*/ 20 h 21"/>
                  <a:gd name="T16" fmla="*/ 10 w 21"/>
                  <a:gd name="T17" fmla="*/ 21 h 21"/>
                  <a:gd name="T18" fmla="*/ 7 w 21"/>
                  <a:gd name="T19" fmla="*/ 20 h 21"/>
                  <a:gd name="T20" fmla="*/ 3 w 21"/>
                  <a:gd name="T21" fmla="*/ 18 h 21"/>
                  <a:gd name="T22" fmla="*/ 0 w 21"/>
                  <a:gd name="T23" fmla="*/ 15 h 21"/>
                  <a:gd name="T24" fmla="*/ 0 w 21"/>
                  <a:gd name="T25" fmla="*/ 10 h 21"/>
                  <a:gd name="T26" fmla="*/ 0 w 21"/>
                  <a:gd name="T27" fmla="*/ 7 h 21"/>
                  <a:gd name="T28" fmla="*/ 3 w 21"/>
                  <a:gd name="T29" fmla="*/ 4 h 21"/>
                  <a:gd name="T30" fmla="*/ 7 w 21"/>
                  <a:gd name="T31" fmla="*/ 0 h 21"/>
                  <a:gd name="T32" fmla="*/ 10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0" y="0"/>
                    </a:moveTo>
                    <a:lnTo>
                      <a:pt x="15" y="0"/>
                    </a:lnTo>
                    <a:lnTo>
                      <a:pt x="18" y="4"/>
                    </a:lnTo>
                    <a:lnTo>
                      <a:pt x="19" y="7"/>
                    </a:lnTo>
                    <a:lnTo>
                      <a:pt x="21" y="10"/>
                    </a:lnTo>
                    <a:lnTo>
                      <a:pt x="19" y="15"/>
                    </a:lnTo>
                    <a:lnTo>
                      <a:pt x="18" y="18"/>
                    </a:lnTo>
                    <a:lnTo>
                      <a:pt x="15" y="20"/>
                    </a:lnTo>
                    <a:lnTo>
                      <a:pt x="10" y="21"/>
                    </a:lnTo>
                    <a:lnTo>
                      <a:pt x="7" y="20"/>
                    </a:lnTo>
                    <a:lnTo>
                      <a:pt x="3" y="18"/>
                    </a:lnTo>
                    <a:lnTo>
                      <a:pt x="0" y="15"/>
                    </a:lnTo>
                    <a:lnTo>
                      <a:pt x="0" y="10"/>
                    </a:lnTo>
                    <a:lnTo>
                      <a:pt x="0" y="7"/>
                    </a:lnTo>
                    <a:lnTo>
                      <a:pt x="3" y="4"/>
                    </a:lnTo>
                    <a:lnTo>
                      <a:pt x="7" y="0"/>
                    </a:lnTo>
                    <a:lnTo>
                      <a:pt x="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44">
                <a:extLst>
                  <a:ext uri="{FF2B5EF4-FFF2-40B4-BE49-F238E27FC236}">
                    <a16:creationId xmlns:a16="http://schemas.microsoft.com/office/drawing/2014/main" id="{B223FF0A-C8AC-488A-BC9E-5F73E3D3FE32}"/>
                  </a:ext>
                </a:extLst>
              </p:cNvPr>
              <p:cNvSpPr>
                <a:spLocks/>
              </p:cNvSpPr>
              <p:nvPr/>
            </p:nvSpPr>
            <p:spPr bwMode="auto">
              <a:xfrm>
                <a:off x="8329612" y="2065866"/>
                <a:ext cx="33338" cy="31750"/>
              </a:xfrm>
              <a:custGeom>
                <a:avLst/>
                <a:gdLst>
                  <a:gd name="T0" fmla="*/ 11 w 21"/>
                  <a:gd name="T1" fmla="*/ 0 h 20"/>
                  <a:gd name="T2" fmla="*/ 15 w 21"/>
                  <a:gd name="T3" fmla="*/ 0 h 20"/>
                  <a:gd name="T4" fmla="*/ 18 w 21"/>
                  <a:gd name="T5" fmla="*/ 2 h 20"/>
                  <a:gd name="T6" fmla="*/ 21 w 21"/>
                  <a:gd name="T7" fmla="*/ 5 h 20"/>
                  <a:gd name="T8" fmla="*/ 21 w 21"/>
                  <a:gd name="T9" fmla="*/ 10 h 20"/>
                  <a:gd name="T10" fmla="*/ 21 w 21"/>
                  <a:gd name="T11" fmla="*/ 15 h 20"/>
                  <a:gd name="T12" fmla="*/ 18 w 21"/>
                  <a:gd name="T13" fmla="*/ 18 h 20"/>
                  <a:gd name="T14" fmla="*/ 15 w 21"/>
                  <a:gd name="T15" fmla="*/ 20 h 20"/>
                  <a:gd name="T16" fmla="*/ 11 w 21"/>
                  <a:gd name="T17" fmla="*/ 20 h 20"/>
                  <a:gd name="T18" fmla="*/ 7 w 21"/>
                  <a:gd name="T19" fmla="*/ 20 h 20"/>
                  <a:gd name="T20" fmla="*/ 4 w 21"/>
                  <a:gd name="T21" fmla="*/ 18 h 20"/>
                  <a:gd name="T22" fmla="*/ 2 w 21"/>
                  <a:gd name="T23" fmla="*/ 15 h 20"/>
                  <a:gd name="T24" fmla="*/ 0 w 21"/>
                  <a:gd name="T25" fmla="*/ 10 h 20"/>
                  <a:gd name="T26" fmla="*/ 2 w 21"/>
                  <a:gd name="T27" fmla="*/ 5 h 20"/>
                  <a:gd name="T28" fmla="*/ 4 w 21"/>
                  <a:gd name="T29" fmla="*/ 2 h 20"/>
                  <a:gd name="T30" fmla="*/ 7 w 21"/>
                  <a:gd name="T31" fmla="*/ 0 h 20"/>
                  <a:gd name="T32" fmla="*/ 11 w 21"/>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0">
                    <a:moveTo>
                      <a:pt x="11" y="0"/>
                    </a:moveTo>
                    <a:lnTo>
                      <a:pt x="15" y="0"/>
                    </a:lnTo>
                    <a:lnTo>
                      <a:pt x="18" y="2"/>
                    </a:lnTo>
                    <a:lnTo>
                      <a:pt x="21" y="5"/>
                    </a:lnTo>
                    <a:lnTo>
                      <a:pt x="21" y="10"/>
                    </a:lnTo>
                    <a:lnTo>
                      <a:pt x="21" y="15"/>
                    </a:lnTo>
                    <a:lnTo>
                      <a:pt x="18" y="18"/>
                    </a:lnTo>
                    <a:lnTo>
                      <a:pt x="15" y="20"/>
                    </a:lnTo>
                    <a:lnTo>
                      <a:pt x="11" y="20"/>
                    </a:lnTo>
                    <a:lnTo>
                      <a:pt x="7" y="20"/>
                    </a:lnTo>
                    <a:lnTo>
                      <a:pt x="4" y="18"/>
                    </a:lnTo>
                    <a:lnTo>
                      <a:pt x="2" y="15"/>
                    </a:lnTo>
                    <a:lnTo>
                      <a:pt x="0" y="10"/>
                    </a:lnTo>
                    <a:lnTo>
                      <a:pt x="2" y="5"/>
                    </a:lnTo>
                    <a:lnTo>
                      <a:pt x="4" y="2"/>
                    </a:lnTo>
                    <a:lnTo>
                      <a:pt x="7" y="0"/>
                    </a:lnTo>
                    <a:lnTo>
                      <a:pt x="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45">
                <a:extLst>
                  <a:ext uri="{FF2B5EF4-FFF2-40B4-BE49-F238E27FC236}">
                    <a16:creationId xmlns:a16="http://schemas.microsoft.com/office/drawing/2014/main" id="{23D07DE1-0454-418F-A91E-1BD7EE3B648D}"/>
                  </a:ext>
                </a:extLst>
              </p:cNvPr>
              <p:cNvSpPr>
                <a:spLocks/>
              </p:cNvSpPr>
              <p:nvPr/>
            </p:nvSpPr>
            <p:spPr bwMode="auto">
              <a:xfrm>
                <a:off x="8561387" y="2065866"/>
                <a:ext cx="33338" cy="31750"/>
              </a:xfrm>
              <a:custGeom>
                <a:avLst/>
                <a:gdLst>
                  <a:gd name="T0" fmla="*/ 10 w 21"/>
                  <a:gd name="T1" fmla="*/ 0 h 20"/>
                  <a:gd name="T2" fmla="*/ 15 w 21"/>
                  <a:gd name="T3" fmla="*/ 0 h 20"/>
                  <a:gd name="T4" fmla="*/ 18 w 21"/>
                  <a:gd name="T5" fmla="*/ 2 h 20"/>
                  <a:gd name="T6" fmla="*/ 19 w 21"/>
                  <a:gd name="T7" fmla="*/ 5 h 20"/>
                  <a:gd name="T8" fmla="*/ 21 w 21"/>
                  <a:gd name="T9" fmla="*/ 10 h 20"/>
                  <a:gd name="T10" fmla="*/ 19 w 21"/>
                  <a:gd name="T11" fmla="*/ 15 h 20"/>
                  <a:gd name="T12" fmla="*/ 18 w 21"/>
                  <a:gd name="T13" fmla="*/ 18 h 20"/>
                  <a:gd name="T14" fmla="*/ 15 w 21"/>
                  <a:gd name="T15" fmla="*/ 20 h 20"/>
                  <a:gd name="T16" fmla="*/ 10 w 21"/>
                  <a:gd name="T17" fmla="*/ 20 h 20"/>
                  <a:gd name="T18" fmla="*/ 7 w 21"/>
                  <a:gd name="T19" fmla="*/ 20 h 20"/>
                  <a:gd name="T20" fmla="*/ 3 w 21"/>
                  <a:gd name="T21" fmla="*/ 18 h 20"/>
                  <a:gd name="T22" fmla="*/ 0 w 21"/>
                  <a:gd name="T23" fmla="*/ 15 h 20"/>
                  <a:gd name="T24" fmla="*/ 0 w 21"/>
                  <a:gd name="T25" fmla="*/ 10 h 20"/>
                  <a:gd name="T26" fmla="*/ 0 w 21"/>
                  <a:gd name="T27" fmla="*/ 5 h 20"/>
                  <a:gd name="T28" fmla="*/ 3 w 21"/>
                  <a:gd name="T29" fmla="*/ 2 h 20"/>
                  <a:gd name="T30" fmla="*/ 7 w 21"/>
                  <a:gd name="T31" fmla="*/ 0 h 20"/>
                  <a:gd name="T32" fmla="*/ 10 w 21"/>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0">
                    <a:moveTo>
                      <a:pt x="10" y="0"/>
                    </a:moveTo>
                    <a:lnTo>
                      <a:pt x="15" y="0"/>
                    </a:lnTo>
                    <a:lnTo>
                      <a:pt x="18" y="2"/>
                    </a:lnTo>
                    <a:lnTo>
                      <a:pt x="19" y="5"/>
                    </a:lnTo>
                    <a:lnTo>
                      <a:pt x="21" y="10"/>
                    </a:lnTo>
                    <a:lnTo>
                      <a:pt x="19" y="15"/>
                    </a:lnTo>
                    <a:lnTo>
                      <a:pt x="18" y="18"/>
                    </a:lnTo>
                    <a:lnTo>
                      <a:pt x="15" y="20"/>
                    </a:lnTo>
                    <a:lnTo>
                      <a:pt x="10" y="20"/>
                    </a:lnTo>
                    <a:lnTo>
                      <a:pt x="7" y="20"/>
                    </a:lnTo>
                    <a:lnTo>
                      <a:pt x="3" y="18"/>
                    </a:lnTo>
                    <a:lnTo>
                      <a:pt x="0" y="15"/>
                    </a:lnTo>
                    <a:lnTo>
                      <a:pt x="0" y="10"/>
                    </a:lnTo>
                    <a:lnTo>
                      <a:pt x="0" y="5"/>
                    </a:lnTo>
                    <a:lnTo>
                      <a:pt x="3" y="2"/>
                    </a:lnTo>
                    <a:lnTo>
                      <a:pt x="7" y="0"/>
                    </a:lnTo>
                    <a:lnTo>
                      <a:pt x="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46">
                <a:extLst>
                  <a:ext uri="{FF2B5EF4-FFF2-40B4-BE49-F238E27FC236}">
                    <a16:creationId xmlns:a16="http://schemas.microsoft.com/office/drawing/2014/main" id="{8EDA36BC-1084-487E-8B78-D0492C2AF2F2}"/>
                  </a:ext>
                </a:extLst>
              </p:cNvPr>
              <p:cNvSpPr>
                <a:spLocks/>
              </p:cNvSpPr>
              <p:nvPr/>
            </p:nvSpPr>
            <p:spPr bwMode="auto">
              <a:xfrm>
                <a:off x="8329612" y="1834091"/>
                <a:ext cx="33338" cy="33338"/>
              </a:xfrm>
              <a:custGeom>
                <a:avLst/>
                <a:gdLst>
                  <a:gd name="T0" fmla="*/ 11 w 21"/>
                  <a:gd name="T1" fmla="*/ 0 h 21"/>
                  <a:gd name="T2" fmla="*/ 15 w 21"/>
                  <a:gd name="T3" fmla="*/ 0 h 21"/>
                  <a:gd name="T4" fmla="*/ 18 w 21"/>
                  <a:gd name="T5" fmla="*/ 4 h 21"/>
                  <a:gd name="T6" fmla="*/ 21 w 21"/>
                  <a:gd name="T7" fmla="*/ 7 h 21"/>
                  <a:gd name="T8" fmla="*/ 21 w 21"/>
                  <a:gd name="T9" fmla="*/ 10 h 21"/>
                  <a:gd name="T10" fmla="*/ 21 w 21"/>
                  <a:gd name="T11" fmla="*/ 15 h 21"/>
                  <a:gd name="T12" fmla="*/ 18 w 21"/>
                  <a:gd name="T13" fmla="*/ 18 h 21"/>
                  <a:gd name="T14" fmla="*/ 15 w 21"/>
                  <a:gd name="T15" fmla="*/ 20 h 21"/>
                  <a:gd name="T16" fmla="*/ 11 w 21"/>
                  <a:gd name="T17" fmla="*/ 21 h 21"/>
                  <a:gd name="T18" fmla="*/ 7 w 21"/>
                  <a:gd name="T19" fmla="*/ 20 h 21"/>
                  <a:gd name="T20" fmla="*/ 4 w 21"/>
                  <a:gd name="T21" fmla="*/ 18 h 21"/>
                  <a:gd name="T22" fmla="*/ 2 w 21"/>
                  <a:gd name="T23" fmla="*/ 15 h 21"/>
                  <a:gd name="T24" fmla="*/ 0 w 21"/>
                  <a:gd name="T25" fmla="*/ 10 h 21"/>
                  <a:gd name="T26" fmla="*/ 2 w 21"/>
                  <a:gd name="T27" fmla="*/ 7 h 21"/>
                  <a:gd name="T28" fmla="*/ 4 w 21"/>
                  <a:gd name="T29" fmla="*/ 4 h 21"/>
                  <a:gd name="T30" fmla="*/ 7 w 21"/>
                  <a:gd name="T31" fmla="*/ 0 h 21"/>
                  <a:gd name="T32" fmla="*/ 11 w 21"/>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1" y="0"/>
                    </a:moveTo>
                    <a:lnTo>
                      <a:pt x="15" y="0"/>
                    </a:lnTo>
                    <a:lnTo>
                      <a:pt x="18" y="4"/>
                    </a:lnTo>
                    <a:lnTo>
                      <a:pt x="21" y="7"/>
                    </a:lnTo>
                    <a:lnTo>
                      <a:pt x="21" y="10"/>
                    </a:lnTo>
                    <a:lnTo>
                      <a:pt x="21" y="15"/>
                    </a:lnTo>
                    <a:lnTo>
                      <a:pt x="18" y="18"/>
                    </a:lnTo>
                    <a:lnTo>
                      <a:pt x="15" y="20"/>
                    </a:lnTo>
                    <a:lnTo>
                      <a:pt x="11" y="21"/>
                    </a:lnTo>
                    <a:lnTo>
                      <a:pt x="7" y="20"/>
                    </a:lnTo>
                    <a:lnTo>
                      <a:pt x="4" y="18"/>
                    </a:lnTo>
                    <a:lnTo>
                      <a:pt x="2" y="15"/>
                    </a:lnTo>
                    <a:lnTo>
                      <a:pt x="0" y="10"/>
                    </a:lnTo>
                    <a:lnTo>
                      <a:pt x="2" y="7"/>
                    </a:lnTo>
                    <a:lnTo>
                      <a:pt x="4" y="4"/>
                    </a:lnTo>
                    <a:lnTo>
                      <a:pt x="7" y="0"/>
                    </a:lnTo>
                    <a:lnTo>
                      <a:pt x="1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47">
                <a:extLst>
                  <a:ext uri="{FF2B5EF4-FFF2-40B4-BE49-F238E27FC236}">
                    <a16:creationId xmlns:a16="http://schemas.microsoft.com/office/drawing/2014/main" id="{F009225C-BFAE-4CB9-BBE1-A681F033EE9E}"/>
                  </a:ext>
                </a:extLst>
              </p:cNvPr>
              <p:cNvSpPr>
                <a:spLocks/>
              </p:cNvSpPr>
              <p:nvPr/>
            </p:nvSpPr>
            <p:spPr bwMode="auto">
              <a:xfrm>
                <a:off x="8174037" y="2145241"/>
                <a:ext cx="106363" cy="130175"/>
              </a:xfrm>
              <a:custGeom>
                <a:avLst/>
                <a:gdLst>
                  <a:gd name="T0" fmla="*/ 35 w 67"/>
                  <a:gd name="T1" fmla="*/ 0 h 82"/>
                  <a:gd name="T2" fmla="*/ 49 w 67"/>
                  <a:gd name="T3" fmla="*/ 16 h 82"/>
                  <a:gd name="T4" fmla="*/ 67 w 67"/>
                  <a:gd name="T5" fmla="*/ 31 h 82"/>
                  <a:gd name="T6" fmla="*/ 40 w 67"/>
                  <a:gd name="T7" fmla="*/ 71 h 82"/>
                  <a:gd name="T8" fmla="*/ 37 w 67"/>
                  <a:gd name="T9" fmla="*/ 76 h 82"/>
                  <a:gd name="T10" fmla="*/ 32 w 67"/>
                  <a:gd name="T11" fmla="*/ 79 h 82"/>
                  <a:gd name="T12" fmla="*/ 27 w 67"/>
                  <a:gd name="T13" fmla="*/ 81 h 82"/>
                  <a:gd name="T14" fmla="*/ 21 w 67"/>
                  <a:gd name="T15" fmla="*/ 82 h 82"/>
                  <a:gd name="T16" fmla="*/ 16 w 67"/>
                  <a:gd name="T17" fmla="*/ 81 h 82"/>
                  <a:gd name="T18" fmla="*/ 10 w 67"/>
                  <a:gd name="T19" fmla="*/ 77 h 82"/>
                  <a:gd name="T20" fmla="*/ 2 w 67"/>
                  <a:gd name="T21" fmla="*/ 69 h 82"/>
                  <a:gd name="T22" fmla="*/ 0 w 67"/>
                  <a:gd name="T23" fmla="*/ 58 h 82"/>
                  <a:gd name="T24" fmla="*/ 3 w 67"/>
                  <a:gd name="T25" fmla="*/ 47 h 82"/>
                  <a:gd name="T26" fmla="*/ 35 w 67"/>
                  <a:gd name="T2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2">
                    <a:moveTo>
                      <a:pt x="35" y="0"/>
                    </a:moveTo>
                    <a:lnTo>
                      <a:pt x="49" y="16"/>
                    </a:lnTo>
                    <a:lnTo>
                      <a:pt x="67" y="31"/>
                    </a:lnTo>
                    <a:lnTo>
                      <a:pt x="40" y="71"/>
                    </a:lnTo>
                    <a:lnTo>
                      <a:pt x="37" y="76"/>
                    </a:lnTo>
                    <a:lnTo>
                      <a:pt x="32" y="79"/>
                    </a:lnTo>
                    <a:lnTo>
                      <a:pt x="27" y="81"/>
                    </a:lnTo>
                    <a:lnTo>
                      <a:pt x="21" y="82"/>
                    </a:lnTo>
                    <a:lnTo>
                      <a:pt x="16" y="81"/>
                    </a:lnTo>
                    <a:lnTo>
                      <a:pt x="10" y="77"/>
                    </a:lnTo>
                    <a:lnTo>
                      <a:pt x="2" y="69"/>
                    </a:lnTo>
                    <a:lnTo>
                      <a:pt x="0" y="58"/>
                    </a:lnTo>
                    <a:lnTo>
                      <a:pt x="3" y="47"/>
                    </a:lnTo>
                    <a:lnTo>
                      <a:pt x="3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48">
                <a:extLst>
                  <a:ext uri="{FF2B5EF4-FFF2-40B4-BE49-F238E27FC236}">
                    <a16:creationId xmlns:a16="http://schemas.microsoft.com/office/drawing/2014/main" id="{F388B878-6AEE-448E-AA9A-F3A2F18AAC36}"/>
                  </a:ext>
                </a:extLst>
              </p:cNvPr>
              <p:cNvSpPr>
                <a:spLocks/>
              </p:cNvSpPr>
              <p:nvPr/>
            </p:nvSpPr>
            <p:spPr bwMode="auto">
              <a:xfrm>
                <a:off x="8645525" y="2145241"/>
                <a:ext cx="107950" cy="130175"/>
              </a:xfrm>
              <a:custGeom>
                <a:avLst/>
                <a:gdLst>
                  <a:gd name="T0" fmla="*/ 31 w 68"/>
                  <a:gd name="T1" fmla="*/ 0 h 82"/>
                  <a:gd name="T2" fmla="*/ 63 w 68"/>
                  <a:gd name="T3" fmla="*/ 47 h 82"/>
                  <a:gd name="T4" fmla="*/ 68 w 68"/>
                  <a:gd name="T5" fmla="*/ 58 h 82"/>
                  <a:gd name="T6" fmla="*/ 65 w 68"/>
                  <a:gd name="T7" fmla="*/ 69 h 82"/>
                  <a:gd name="T8" fmla="*/ 57 w 68"/>
                  <a:gd name="T9" fmla="*/ 77 h 82"/>
                  <a:gd name="T10" fmla="*/ 52 w 68"/>
                  <a:gd name="T11" fmla="*/ 81 h 82"/>
                  <a:gd name="T12" fmla="*/ 46 w 68"/>
                  <a:gd name="T13" fmla="*/ 82 h 82"/>
                  <a:gd name="T14" fmla="*/ 41 w 68"/>
                  <a:gd name="T15" fmla="*/ 81 h 82"/>
                  <a:gd name="T16" fmla="*/ 34 w 68"/>
                  <a:gd name="T17" fmla="*/ 79 h 82"/>
                  <a:gd name="T18" fmla="*/ 31 w 68"/>
                  <a:gd name="T19" fmla="*/ 76 h 82"/>
                  <a:gd name="T20" fmla="*/ 27 w 68"/>
                  <a:gd name="T21" fmla="*/ 71 h 82"/>
                  <a:gd name="T22" fmla="*/ 0 w 68"/>
                  <a:gd name="T23" fmla="*/ 31 h 82"/>
                  <a:gd name="T24" fmla="*/ 17 w 68"/>
                  <a:gd name="T25" fmla="*/ 16 h 82"/>
                  <a:gd name="T26" fmla="*/ 31 w 68"/>
                  <a:gd name="T2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82">
                    <a:moveTo>
                      <a:pt x="31" y="0"/>
                    </a:moveTo>
                    <a:lnTo>
                      <a:pt x="63" y="47"/>
                    </a:lnTo>
                    <a:lnTo>
                      <a:pt x="68" y="58"/>
                    </a:lnTo>
                    <a:lnTo>
                      <a:pt x="65" y="69"/>
                    </a:lnTo>
                    <a:lnTo>
                      <a:pt x="57" y="77"/>
                    </a:lnTo>
                    <a:lnTo>
                      <a:pt x="52" y="81"/>
                    </a:lnTo>
                    <a:lnTo>
                      <a:pt x="46" y="82"/>
                    </a:lnTo>
                    <a:lnTo>
                      <a:pt x="41" y="81"/>
                    </a:lnTo>
                    <a:lnTo>
                      <a:pt x="34" y="79"/>
                    </a:lnTo>
                    <a:lnTo>
                      <a:pt x="31" y="76"/>
                    </a:lnTo>
                    <a:lnTo>
                      <a:pt x="27" y="71"/>
                    </a:lnTo>
                    <a:lnTo>
                      <a:pt x="0" y="31"/>
                    </a:lnTo>
                    <a:lnTo>
                      <a:pt x="17" y="16"/>
                    </a:lnTo>
                    <a:lnTo>
                      <a:pt x="3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49">
                <a:extLst>
                  <a:ext uri="{FF2B5EF4-FFF2-40B4-BE49-F238E27FC236}">
                    <a16:creationId xmlns:a16="http://schemas.microsoft.com/office/drawing/2014/main" id="{8D9B11ED-9A49-4DBA-B3AD-161C05EEA301}"/>
                  </a:ext>
                </a:extLst>
              </p:cNvPr>
              <p:cNvSpPr>
                <a:spLocks/>
              </p:cNvSpPr>
              <p:nvPr/>
            </p:nvSpPr>
            <p:spPr bwMode="auto">
              <a:xfrm>
                <a:off x="8170862" y="1670579"/>
                <a:ext cx="204788" cy="201613"/>
              </a:xfrm>
              <a:custGeom>
                <a:avLst/>
                <a:gdLst>
                  <a:gd name="T0" fmla="*/ 86 w 129"/>
                  <a:gd name="T1" fmla="*/ 0 h 127"/>
                  <a:gd name="T2" fmla="*/ 108 w 129"/>
                  <a:gd name="T3" fmla="*/ 3 h 127"/>
                  <a:gd name="T4" fmla="*/ 129 w 129"/>
                  <a:gd name="T5" fmla="*/ 11 h 127"/>
                  <a:gd name="T6" fmla="*/ 97 w 129"/>
                  <a:gd name="T7" fmla="*/ 24 h 127"/>
                  <a:gd name="T8" fmla="*/ 69 w 129"/>
                  <a:gd name="T9" fmla="*/ 43 h 127"/>
                  <a:gd name="T10" fmla="*/ 43 w 129"/>
                  <a:gd name="T11" fmla="*/ 67 h 127"/>
                  <a:gd name="T12" fmla="*/ 24 w 129"/>
                  <a:gd name="T13" fmla="*/ 96 h 127"/>
                  <a:gd name="T14" fmla="*/ 10 w 129"/>
                  <a:gd name="T15" fmla="*/ 127 h 127"/>
                  <a:gd name="T16" fmla="*/ 2 w 129"/>
                  <a:gd name="T17" fmla="*/ 108 h 127"/>
                  <a:gd name="T18" fmla="*/ 0 w 129"/>
                  <a:gd name="T19" fmla="*/ 86 h 127"/>
                  <a:gd name="T20" fmla="*/ 2 w 129"/>
                  <a:gd name="T21" fmla="*/ 67 h 127"/>
                  <a:gd name="T22" fmla="*/ 8 w 129"/>
                  <a:gd name="T23" fmla="*/ 48 h 127"/>
                  <a:gd name="T24" fmla="*/ 5 w 129"/>
                  <a:gd name="T25" fmla="*/ 43 h 127"/>
                  <a:gd name="T26" fmla="*/ 4 w 129"/>
                  <a:gd name="T27" fmla="*/ 37 h 127"/>
                  <a:gd name="T28" fmla="*/ 4 w 129"/>
                  <a:gd name="T29" fmla="*/ 30 h 127"/>
                  <a:gd name="T30" fmla="*/ 7 w 129"/>
                  <a:gd name="T31" fmla="*/ 16 h 127"/>
                  <a:gd name="T32" fmla="*/ 18 w 129"/>
                  <a:gd name="T33" fmla="*/ 5 h 127"/>
                  <a:gd name="T34" fmla="*/ 32 w 129"/>
                  <a:gd name="T35" fmla="*/ 2 h 127"/>
                  <a:gd name="T36" fmla="*/ 39 w 129"/>
                  <a:gd name="T37" fmla="*/ 2 h 127"/>
                  <a:gd name="T38" fmla="*/ 45 w 129"/>
                  <a:gd name="T39" fmla="*/ 5 h 127"/>
                  <a:gd name="T40" fmla="*/ 50 w 129"/>
                  <a:gd name="T41" fmla="*/ 8 h 127"/>
                  <a:gd name="T42" fmla="*/ 67 w 129"/>
                  <a:gd name="T43" fmla="*/ 2 h 127"/>
                  <a:gd name="T44" fmla="*/ 86 w 129"/>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7">
                    <a:moveTo>
                      <a:pt x="86" y="0"/>
                    </a:moveTo>
                    <a:lnTo>
                      <a:pt x="108" y="3"/>
                    </a:lnTo>
                    <a:lnTo>
                      <a:pt x="129" y="11"/>
                    </a:lnTo>
                    <a:lnTo>
                      <a:pt x="97" y="24"/>
                    </a:lnTo>
                    <a:lnTo>
                      <a:pt x="69" y="43"/>
                    </a:lnTo>
                    <a:lnTo>
                      <a:pt x="43" y="67"/>
                    </a:lnTo>
                    <a:lnTo>
                      <a:pt x="24" y="96"/>
                    </a:lnTo>
                    <a:lnTo>
                      <a:pt x="10" y="127"/>
                    </a:lnTo>
                    <a:lnTo>
                      <a:pt x="2" y="108"/>
                    </a:lnTo>
                    <a:lnTo>
                      <a:pt x="0" y="86"/>
                    </a:lnTo>
                    <a:lnTo>
                      <a:pt x="2" y="67"/>
                    </a:lnTo>
                    <a:lnTo>
                      <a:pt x="8" y="48"/>
                    </a:lnTo>
                    <a:lnTo>
                      <a:pt x="5" y="43"/>
                    </a:lnTo>
                    <a:lnTo>
                      <a:pt x="4" y="37"/>
                    </a:lnTo>
                    <a:lnTo>
                      <a:pt x="4" y="30"/>
                    </a:lnTo>
                    <a:lnTo>
                      <a:pt x="7" y="16"/>
                    </a:lnTo>
                    <a:lnTo>
                      <a:pt x="18" y="5"/>
                    </a:lnTo>
                    <a:lnTo>
                      <a:pt x="32" y="2"/>
                    </a:lnTo>
                    <a:lnTo>
                      <a:pt x="39" y="2"/>
                    </a:lnTo>
                    <a:lnTo>
                      <a:pt x="45" y="5"/>
                    </a:lnTo>
                    <a:lnTo>
                      <a:pt x="50" y="8"/>
                    </a:lnTo>
                    <a:lnTo>
                      <a:pt x="67" y="2"/>
                    </a:lnTo>
                    <a:lnTo>
                      <a:pt x="8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50">
                <a:extLst>
                  <a:ext uri="{FF2B5EF4-FFF2-40B4-BE49-F238E27FC236}">
                    <a16:creationId xmlns:a16="http://schemas.microsoft.com/office/drawing/2014/main" id="{393155C9-E6B7-43F9-BEB7-84FF26FC1433}"/>
                  </a:ext>
                </a:extLst>
              </p:cNvPr>
              <p:cNvSpPr>
                <a:spLocks/>
              </p:cNvSpPr>
              <p:nvPr/>
            </p:nvSpPr>
            <p:spPr bwMode="auto">
              <a:xfrm>
                <a:off x="8542337" y="1670579"/>
                <a:ext cx="198438" cy="184150"/>
              </a:xfrm>
              <a:custGeom>
                <a:avLst/>
                <a:gdLst>
                  <a:gd name="T0" fmla="*/ 39 w 125"/>
                  <a:gd name="T1" fmla="*/ 0 h 116"/>
                  <a:gd name="T2" fmla="*/ 58 w 125"/>
                  <a:gd name="T3" fmla="*/ 2 h 116"/>
                  <a:gd name="T4" fmla="*/ 76 w 125"/>
                  <a:gd name="T5" fmla="*/ 8 h 116"/>
                  <a:gd name="T6" fmla="*/ 80 w 125"/>
                  <a:gd name="T7" fmla="*/ 5 h 116"/>
                  <a:gd name="T8" fmla="*/ 87 w 125"/>
                  <a:gd name="T9" fmla="*/ 2 h 116"/>
                  <a:gd name="T10" fmla="*/ 93 w 125"/>
                  <a:gd name="T11" fmla="*/ 2 h 116"/>
                  <a:gd name="T12" fmla="*/ 107 w 125"/>
                  <a:gd name="T13" fmla="*/ 5 h 116"/>
                  <a:gd name="T14" fmla="*/ 118 w 125"/>
                  <a:gd name="T15" fmla="*/ 16 h 116"/>
                  <a:gd name="T16" fmla="*/ 122 w 125"/>
                  <a:gd name="T17" fmla="*/ 30 h 116"/>
                  <a:gd name="T18" fmla="*/ 122 w 125"/>
                  <a:gd name="T19" fmla="*/ 37 h 116"/>
                  <a:gd name="T20" fmla="*/ 120 w 125"/>
                  <a:gd name="T21" fmla="*/ 43 h 116"/>
                  <a:gd name="T22" fmla="*/ 117 w 125"/>
                  <a:gd name="T23" fmla="*/ 48 h 116"/>
                  <a:gd name="T24" fmla="*/ 123 w 125"/>
                  <a:gd name="T25" fmla="*/ 67 h 116"/>
                  <a:gd name="T26" fmla="*/ 125 w 125"/>
                  <a:gd name="T27" fmla="*/ 86 h 116"/>
                  <a:gd name="T28" fmla="*/ 123 w 125"/>
                  <a:gd name="T29" fmla="*/ 102 h 116"/>
                  <a:gd name="T30" fmla="*/ 120 w 125"/>
                  <a:gd name="T31" fmla="*/ 116 h 116"/>
                  <a:gd name="T32" fmla="*/ 103 w 125"/>
                  <a:gd name="T33" fmla="*/ 84 h 116"/>
                  <a:gd name="T34" fmla="*/ 79 w 125"/>
                  <a:gd name="T35" fmla="*/ 56 h 116"/>
                  <a:gd name="T36" fmla="*/ 69 w 125"/>
                  <a:gd name="T37" fmla="*/ 46 h 116"/>
                  <a:gd name="T38" fmla="*/ 36 w 125"/>
                  <a:gd name="T39" fmla="*/ 24 h 116"/>
                  <a:gd name="T40" fmla="*/ 0 w 125"/>
                  <a:gd name="T41" fmla="*/ 10 h 116"/>
                  <a:gd name="T42" fmla="*/ 19 w 125"/>
                  <a:gd name="T43" fmla="*/ 2 h 116"/>
                  <a:gd name="T44" fmla="*/ 39 w 125"/>
                  <a:gd name="T4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116">
                    <a:moveTo>
                      <a:pt x="39" y="0"/>
                    </a:moveTo>
                    <a:lnTo>
                      <a:pt x="58" y="2"/>
                    </a:lnTo>
                    <a:lnTo>
                      <a:pt x="76" y="8"/>
                    </a:lnTo>
                    <a:lnTo>
                      <a:pt x="80" y="5"/>
                    </a:lnTo>
                    <a:lnTo>
                      <a:pt x="87" y="2"/>
                    </a:lnTo>
                    <a:lnTo>
                      <a:pt x="93" y="2"/>
                    </a:lnTo>
                    <a:lnTo>
                      <a:pt x="107" y="5"/>
                    </a:lnTo>
                    <a:lnTo>
                      <a:pt x="118" y="16"/>
                    </a:lnTo>
                    <a:lnTo>
                      <a:pt x="122" y="30"/>
                    </a:lnTo>
                    <a:lnTo>
                      <a:pt x="122" y="37"/>
                    </a:lnTo>
                    <a:lnTo>
                      <a:pt x="120" y="43"/>
                    </a:lnTo>
                    <a:lnTo>
                      <a:pt x="117" y="48"/>
                    </a:lnTo>
                    <a:lnTo>
                      <a:pt x="123" y="67"/>
                    </a:lnTo>
                    <a:lnTo>
                      <a:pt x="125" y="86"/>
                    </a:lnTo>
                    <a:lnTo>
                      <a:pt x="123" y="102"/>
                    </a:lnTo>
                    <a:lnTo>
                      <a:pt x="120" y="116"/>
                    </a:lnTo>
                    <a:lnTo>
                      <a:pt x="103" y="84"/>
                    </a:lnTo>
                    <a:lnTo>
                      <a:pt x="79" y="56"/>
                    </a:lnTo>
                    <a:lnTo>
                      <a:pt x="69" y="46"/>
                    </a:lnTo>
                    <a:lnTo>
                      <a:pt x="36" y="24"/>
                    </a:lnTo>
                    <a:lnTo>
                      <a:pt x="0" y="10"/>
                    </a:lnTo>
                    <a:lnTo>
                      <a:pt x="19" y="2"/>
                    </a:lnTo>
                    <a:lnTo>
                      <a:pt x="3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51">
                <a:extLst>
                  <a:ext uri="{FF2B5EF4-FFF2-40B4-BE49-F238E27FC236}">
                    <a16:creationId xmlns:a16="http://schemas.microsoft.com/office/drawing/2014/main" id="{B6D779AF-74D7-4E95-A347-956A1D7C011A}"/>
                  </a:ext>
                </a:extLst>
              </p:cNvPr>
              <p:cNvSpPr>
                <a:spLocks noEditPoints="1"/>
              </p:cNvSpPr>
              <p:nvPr/>
            </p:nvSpPr>
            <p:spPr bwMode="auto">
              <a:xfrm>
                <a:off x="8196262" y="1700741"/>
                <a:ext cx="531813" cy="531813"/>
              </a:xfrm>
              <a:custGeom>
                <a:avLst/>
                <a:gdLst>
                  <a:gd name="T0" fmla="*/ 168 w 335"/>
                  <a:gd name="T1" fmla="*/ 43 h 335"/>
                  <a:gd name="T2" fmla="*/ 135 w 335"/>
                  <a:gd name="T3" fmla="*/ 48 h 335"/>
                  <a:gd name="T4" fmla="*/ 105 w 335"/>
                  <a:gd name="T5" fmla="*/ 61 h 335"/>
                  <a:gd name="T6" fmla="*/ 80 w 335"/>
                  <a:gd name="T7" fmla="*/ 80 h 335"/>
                  <a:gd name="T8" fmla="*/ 61 w 335"/>
                  <a:gd name="T9" fmla="*/ 105 h 335"/>
                  <a:gd name="T10" fmla="*/ 48 w 335"/>
                  <a:gd name="T11" fmla="*/ 135 h 335"/>
                  <a:gd name="T12" fmla="*/ 43 w 335"/>
                  <a:gd name="T13" fmla="*/ 169 h 335"/>
                  <a:gd name="T14" fmla="*/ 48 w 335"/>
                  <a:gd name="T15" fmla="*/ 200 h 335"/>
                  <a:gd name="T16" fmla="*/ 61 w 335"/>
                  <a:gd name="T17" fmla="*/ 230 h 335"/>
                  <a:gd name="T18" fmla="*/ 80 w 335"/>
                  <a:gd name="T19" fmla="*/ 256 h 335"/>
                  <a:gd name="T20" fmla="*/ 105 w 335"/>
                  <a:gd name="T21" fmla="*/ 275 h 335"/>
                  <a:gd name="T22" fmla="*/ 135 w 335"/>
                  <a:gd name="T23" fmla="*/ 288 h 335"/>
                  <a:gd name="T24" fmla="*/ 168 w 335"/>
                  <a:gd name="T25" fmla="*/ 292 h 335"/>
                  <a:gd name="T26" fmla="*/ 200 w 335"/>
                  <a:gd name="T27" fmla="*/ 288 h 335"/>
                  <a:gd name="T28" fmla="*/ 230 w 335"/>
                  <a:gd name="T29" fmla="*/ 275 h 335"/>
                  <a:gd name="T30" fmla="*/ 256 w 335"/>
                  <a:gd name="T31" fmla="*/ 256 h 335"/>
                  <a:gd name="T32" fmla="*/ 275 w 335"/>
                  <a:gd name="T33" fmla="*/ 230 h 335"/>
                  <a:gd name="T34" fmla="*/ 287 w 335"/>
                  <a:gd name="T35" fmla="*/ 200 h 335"/>
                  <a:gd name="T36" fmla="*/ 292 w 335"/>
                  <a:gd name="T37" fmla="*/ 169 h 335"/>
                  <a:gd name="T38" fmla="*/ 287 w 335"/>
                  <a:gd name="T39" fmla="*/ 135 h 335"/>
                  <a:gd name="T40" fmla="*/ 275 w 335"/>
                  <a:gd name="T41" fmla="*/ 105 h 335"/>
                  <a:gd name="T42" fmla="*/ 256 w 335"/>
                  <a:gd name="T43" fmla="*/ 80 h 335"/>
                  <a:gd name="T44" fmla="*/ 230 w 335"/>
                  <a:gd name="T45" fmla="*/ 61 h 335"/>
                  <a:gd name="T46" fmla="*/ 200 w 335"/>
                  <a:gd name="T47" fmla="*/ 48 h 335"/>
                  <a:gd name="T48" fmla="*/ 168 w 335"/>
                  <a:gd name="T49" fmla="*/ 43 h 335"/>
                  <a:gd name="T50" fmla="*/ 168 w 335"/>
                  <a:gd name="T51" fmla="*/ 0 h 335"/>
                  <a:gd name="T52" fmla="*/ 206 w 335"/>
                  <a:gd name="T53" fmla="*/ 5 h 335"/>
                  <a:gd name="T54" fmla="*/ 241 w 335"/>
                  <a:gd name="T55" fmla="*/ 18 h 335"/>
                  <a:gd name="T56" fmla="*/ 273 w 335"/>
                  <a:gd name="T57" fmla="*/ 37 h 335"/>
                  <a:gd name="T58" fmla="*/ 298 w 335"/>
                  <a:gd name="T59" fmla="*/ 64 h 335"/>
                  <a:gd name="T60" fmla="*/ 319 w 335"/>
                  <a:gd name="T61" fmla="*/ 94 h 335"/>
                  <a:gd name="T62" fmla="*/ 332 w 335"/>
                  <a:gd name="T63" fmla="*/ 129 h 335"/>
                  <a:gd name="T64" fmla="*/ 335 w 335"/>
                  <a:gd name="T65" fmla="*/ 169 h 335"/>
                  <a:gd name="T66" fmla="*/ 332 w 335"/>
                  <a:gd name="T67" fmla="*/ 207 h 335"/>
                  <a:gd name="T68" fmla="*/ 319 w 335"/>
                  <a:gd name="T69" fmla="*/ 242 h 335"/>
                  <a:gd name="T70" fmla="*/ 298 w 335"/>
                  <a:gd name="T71" fmla="*/ 273 h 335"/>
                  <a:gd name="T72" fmla="*/ 273 w 335"/>
                  <a:gd name="T73" fmla="*/ 299 h 335"/>
                  <a:gd name="T74" fmla="*/ 241 w 335"/>
                  <a:gd name="T75" fmla="*/ 319 h 335"/>
                  <a:gd name="T76" fmla="*/ 206 w 335"/>
                  <a:gd name="T77" fmla="*/ 332 h 335"/>
                  <a:gd name="T78" fmla="*/ 168 w 335"/>
                  <a:gd name="T79" fmla="*/ 335 h 335"/>
                  <a:gd name="T80" fmla="*/ 129 w 335"/>
                  <a:gd name="T81" fmla="*/ 332 h 335"/>
                  <a:gd name="T82" fmla="*/ 94 w 335"/>
                  <a:gd name="T83" fmla="*/ 319 h 335"/>
                  <a:gd name="T84" fmla="*/ 64 w 335"/>
                  <a:gd name="T85" fmla="*/ 299 h 335"/>
                  <a:gd name="T86" fmla="*/ 37 w 335"/>
                  <a:gd name="T87" fmla="*/ 273 h 335"/>
                  <a:gd name="T88" fmla="*/ 18 w 335"/>
                  <a:gd name="T89" fmla="*/ 242 h 335"/>
                  <a:gd name="T90" fmla="*/ 5 w 335"/>
                  <a:gd name="T91" fmla="*/ 207 h 335"/>
                  <a:gd name="T92" fmla="*/ 0 w 335"/>
                  <a:gd name="T93" fmla="*/ 169 h 335"/>
                  <a:gd name="T94" fmla="*/ 5 w 335"/>
                  <a:gd name="T95" fmla="*/ 129 h 335"/>
                  <a:gd name="T96" fmla="*/ 18 w 335"/>
                  <a:gd name="T97" fmla="*/ 94 h 335"/>
                  <a:gd name="T98" fmla="*/ 37 w 335"/>
                  <a:gd name="T99" fmla="*/ 64 h 335"/>
                  <a:gd name="T100" fmla="*/ 64 w 335"/>
                  <a:gd name="T101" fmla="*/ 37 h 335"/>
                  <a:gd name="T102" fmla="*/ 94 w 335"/>
                  <a:gd name="T103" fmla="*/ 18 h 335"/>
                  <a:gd name="T104" fmla="*/ 129 w 335"/>
                  <a:gd name="T105" fmla="*/ 5 h 335"/>
                  <a:gd name="T106" fmla="*/ 168 w 335"/>
                  <a:gd name="T10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5" h="335">
                    <a:moveTo>
                      <a:pt x="168" y="43"/>
                    </a:moveTo>
                    <a:lnTo>
                      <a:pt x="135" y="48"/>
                    </a:lnTo>
                    <a:lnTo>
                      <a:pt x="105" y="61"/>
                    </a:lnTo>
                    <a:lnTo>
                      <a:pt x="80" y="80"/>
                    </a:lnTo>
                    <a:lnTo>
                      <a:pt x="61" y="105"/>
                    </a:lnTo>
                    <a:lnTo>
                      <a:pt x="48" y="135"/>
                    </a:lnTo>
                    <a:lnTo>
                      <a:pt x="43" y="169"/>
                    </a:lnTo>
                    <a:lnTo>
                      <a:pt x="48" y="200"/>
                    </a:lnTo>
                    <a:lnTo>
                      <a:pt x="61" y="230"/>
                    </a:lnTo>
                    <a:lnTo>
                      <a:pt x="80" y="256"/>
                    </a:lnTo>
                    <a:lnTo>
                      <a:pt x="105" y="275"/>
                    </a:lnTo>
                    <a:lnTo>
                      <a:pt x="135" y="288"/>
                    </a:lnTo>
                    <a:lnTo>
                      <a:pt x="168" y="292"/>
                    </a:lnTo>
                    <a:lnTo>
                      <a:pt x="200" y="288"/>
                    </a:lnTo>
                    <a:lnTo>
                      <a:pt x="230" y="275"/>
                    </a:lnTo>
                    <a:lnTo>
                      <a:pt x="256" y="256"/>
                    </a:lnTo>
                    <a:lnTo>
                      <a:pt x="275" y="230"/>
                    </a:lnTo>
                    <a:lnTo>
                      <a:pt x="287" y="200"/>
                    </a:lnTo>
                    <a:lnTo>
                      <a:pt x="292" y="169"/>
                    </a:lnTo>
                    <a:lnTo>
                      <a:pt x="287" y="135"/>
                    </a:lnTo>
                    <a:lnTo>
                      <a:pt x="275" y="105"/>
                    </a:lnTo>
                    <a:lnTo>
                      <a:pt x="256" y="80"/>
                    </a:lnTo>
                    <a:lnTo>
                      <a:pt x="230" y="61"/>
                    </a:lnTo>
                    <a:lnTo>
                      <a:pt x="200" y="48"/>
                    </a:lnTo>
                    <a:lnTo>
                      <a:pt x="168" y="43"/>
                    </a:lnTo>
                    <a:close/>
                    <a:moveTo>
                      <a:pt x="168" y="0"/>
                    </a:moveTo>
                    <a:lnTo>
                      <a:pt x="206" y="5"/>
                    </a:lnTo>
                    <a:lnTo>
                      <a:pt x="241" y="18"/>
                    </a:lnTo>
                    <a:lnTo>
                      <a:pt x="273" y="37"/>
                    </a:lnTo>
                    <a:lnTo>
                      <a:pt x="298" y="64"/>
                    </a:lnTo>
                    <a:lnTo>
                      <a:pt x="319" y="94"/>
                    </a:lnTo>
                    <a:lnTo>
                      <a:pt x="332" y="129"/>
                    </a:lnTo>
                    <a:lnTo>
                      <a:pt x="335" y="169"/>
                    </a:lnTo>
                    <a:lnTo>
                      <a:pt x="332" y="207"/>
                    </a:lnTo>
                    <a:lnTo>
                      <a:pt x="319" y="242"/>
                    </a:lnTo>
                    <a:lnTo>
                      <a:pt x="298" y="273"/>
                    </a:lnTo>
                    <a:lnTo>
                      <a:pt x="273" y="299"/>
                    </a:lnTo>
                    <a:lnTo>
                      <a:pt x="241" y="319"/>
                    </a:lnTo>
                    <a:lnTo>
                      <a:pt x="206" y="332"/>
                    </a:lnTo>
                    <a:lnTo>
                      <a:pt x="168" y="335"/>
                    </a:lnTo>
                    <a:lnTo>
                      <a:pt x="129" y="332"/>
                    </a:lnTo>
                    <a:lnTo>
                      <a:pt x="94" y="319"/>
                    </a:lnTo>
                    <a:lnTo>
                      <a:pt x="64" y="299"/>
                    </a:lnTo>
                    <a:lnTo>
                      <a:pt x="37" y="273"/>
                    </a:lnTo>
                    <a:lnTo>
                      <a:pt x="18" y="242"/>
                    </a:lnTo>
                    <a:lnTo>
                      <a:pt x="5" y="207"/>
                    </a:lnTo>
                    <a:lnTo>
                      <a:pt x="0" y="169"/>
                    </a:lnTo>
                    <a:lnTo>
                      <a:pt x="5" y="129"/>
                    </a:lnTo>
                    <a:lnTo>
                      <a:pt x="18" y="94"/>
                    </a:lnTo>
                    <a:lnTo>
                      <a:pt x="37" y="64"/>
                    </a:lnTo>
                    <a:lnTo>
                      <a:pt x="64" y="37"/>
                    </a:lnTo>
                    <a:lnTo>
                      <a:pt x="94" y="18"/>
                    </a:lnTo>
                    <a:lnTo>
                      <a:pt x="129" y="5"/>
                    </a:lnTo>
                    <a:lnTo>
                      <a:pt x="16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52">
                <a:extLst>
                  <a:ext uri="{FF2B5EF4-FFF2-40B4-BE49-F238E27FC236}">
                    <a16:creationId xmlns:a16="http://schemas.microsoft.com/office/drawing/2014/main" id="{8E0E73F3-6842-49F3-9AB0-EDAEA6745124}"/>
                  </a:ext>
                </a:extLst>
              </p:cNvPr>
              <p:cNvSpPr>
                <a:spLocks/>
              </p:cNvSpPr>
              <p:nvPr/>
            </p:nvSpPr>
            <p:spPr bwMode="auto">
              <a:xfrm>
                <a:off x="8418512" y="1845204"/>
                <a:ext cx="177800" cy="166688"/>
              </a:xfrm>
              <a:custGeom>
                <a:avLst/>
                <a:gdLst>
                  <a:gd name="T0" fmla="*/ 28 w 112"/>
                  <a:gd name="T1" fmla="*/ 0 h 105"/>
                  <a:gd name="T2" fmla="*/ 33 w 112"/>
                  <a:gd name="T3" fmla="*/ 0 h 105"/>
                  <a:gd name="T4" fmla="*/ 36 w 112"/>
                  <a:gd name="T5" fmla="*/ 3 h 105"/>
                  <a:gd name="T6" fmla="*/ 40 w 112"/>
                  <a:gd name="T7" fmla="*/ 6 h 105"/>
                  <a:gd name="T8" fmla="*/ 43 w 112"/>
                  <a:gd name="T9" fmla="*/ 9 h 105"/>
                  <a:gd name="T10" fmla="*/ 43 w 112"/>
                  <a:gd name="T11" fmla="*/ 14 h 105"/>
                  <a:gd name="T12" fmla="*/ 43 w 112"/>
                  <a:gd name="T13" fmla="*/ 52 h 105"/>
                  <a:gd name="T14" fmla="*/ 47 w 112"/>
                  <a:gd name="T15" fmla="*/ 57 h 105"/>
                  <a:gd name="T16" fmla="*/ 51 w 112"/>
                  <a:gd name="T17" fmla="*/ 60 h 105"/>
                  <a:gd name="T18" fmla="*/ 54 w 112"/>
                  <a:gd name="T19" fmla="*/ 65 h 105"/>
                  <a:gd name="T20" fmla="*/ 98 w 112"/>
                  <a:gd name="T21" fmla="*/ 65 h 105"/>
                  <a:gd name="T22" fmla="*/ 105 w 112"/>
                  <a:gd name="T23" fmla="*/ 66 h 105"/>
                  <a:gd name="T24" fmla="*/ 109 w 112"/>
                  <a:gd name="T25" fmla="*/ 70 h 105"/>
                  <a:gd name="T26" fmla="*/ 111 w 112"/>
                  <a:gd name="T27" fmla="*/ 74 h 105"/>
                  <a:gd name="T28" fmla="*/ 112 w 112"/>
                  <a:gd name="T29" fmla="*/ 79 h 105"/>
                  <a:gd name="T30" fmla="*/ 111 w 112"/>
                  <a:gd name="T31" fmla="*/ 86 h 105"/>
                  <a:gd name="T32" fmla="*/ 109 w 112"/>
                  <a:gd name="T33" fmla="*/ 90 h 105"/>
                  <a:gd name="T34" fmla="*/ 105 w 112"/>
                  <a:gd name="T35" fmla="*/ 93 h 105"/>
                  <a:gd name="T36" fmla="*/ 98 w 112"/>
                  <a:gd name="T37" fmla="*/ 93 h 105"/>
                  <a:gd name="T38" fmla="*/ 51 w 112"/>
                  <a:gd name="T39" fmla="*/ 93 h 105"/>
                  <a:gd name="T40" fmla="*/ 46 w 112"/>
                  <a:gd name="T41" fmla="*/ 98 h 105"/>
                  <a:gd name="T42" fmla="*/ 41 w 112"/>
                  <a:gd name="T43" fmla="*/ 101 h 105"/>
                  <a:gd name="T44" fmla="*/ 35 w 112"/>
                  <a:gd name="T45" fmla="*/ 105 h 105"/>
                  <a:gd name="T46" fmla="*/ 28 w 112"/>
                  <a:gd name="T47" fmla="*/ 105 h 105"/>
                  <a:gd name="T48" fmla="*/ 14 w 112"/>
                  <a:gd name="T49" fmla="*/ 101 h 105"/>
                  <a:gd name="T50" fmla="*/ 3 w 112"/>
                  <a:gd name="T51" fmla="*/ 92 h 105"/>
                  <a:gd name="T52" fmla="*/ 0 w 112"/>
                  <a:gd name="T53" fmla="*/ 78 h 105"/>
                  <a:gd name="T54" fmla="*/ 0 w 112"/>
                  <a:gd name="T55" fmla="*/ 70 h 105"/>
                  <a:gd name="T56" fmla="*/ 3 w 112"/>
                  <a:gd name="T57" fmla="*/ 63 h 105"/>
                  <a:gd name="T58" fmla="*/ 8 w 112"/>
                  <a:gd name="T59" fmla="*/ 57 h 105"/>
                  <a:gd name="T60" fmla="*/ 13 w 112"/>
                  <a:gd name="T61" fmla="*/ 52 h 105"/>
                  <a:gd name="T62" fmla="*/ 13 w 112"/>
                  <a:gd name="T63" fmla="*/ 14 h 105"/>
                  <a:gd name="T64" fmla="*/ 14 w 112"/>
                  <a:gd name="T65" fmla="*/ 9 h 105"/>
                  <a:gd name="T66" fmla="*/ 16 w 112"/>
                  <a:gd name="T67" fmla="*/ 6 h 105"/>
                  <a:gd name="T68" fmla="*/ 19 w 112"/>
                  <a:gd name="T69" fmla="*/ 3 h 105"/>
                  <a:gd name="T70" fmla="*/ 24 w 112"/>
                  <a:gd name="T71" fmla="*/ 0 h 105"/>
                  <a:gd name="T72" fmla="*/ 28 w 112"/>
                  <a:gd name="T7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05">
                    <a:moveTo>
                      <a:pt x="28" y="0"/>
                    </a:moveTo>
                    <a:lnTo>
                      <a:pt x="33" y="0"/>
                    </a:lnTo>
                    <a:lnTo>
                      <a:pt x="36" y="3"/>
                    </a:lnTo>
                    <a:lnTo>
                      <a:pt x="40" y="6"/>
                    </a:lnTo>
                    <a:lnTo>
                      <a:pt x="43" y="9"/>
                    </a:lnTo>
                    <a:lnTo>
                      <a:pt x="43" y="14"/>
                    </a:lnTo>
                    <a:lnTo>
                      <a:pt x="43" y="52"/>
                    </a:lnTo>
                    <a:lnTo>
                      <a:pt x="47" y="57"/>
                    </a:lnTo>
                    <a:lnTo>
                      <a:pt x="51" y="60"/>
                    </a:lnTo>
                    <a:lnTo>
                      <a:pt x="54" y="65"/>
                    </a:lnTo>
                    <a:lnTo>
                      <a:pt x="98" y="65"/>
                    </a:lnTo>
                    <a:lnTo>
                      <a:pt x="105" y="66"/>
                    </a:lnTo>
                    <a:lnTo>
                      <a:pt x="109" y="70"/>
                    </a:lnTo>
                    <a:lnTo>
                      <a:pt x="111" y="74"/>
                    </a:lnTo>
                    <a:lnTo>
                      <a:pt x="112" y="79"/>
                    </a:lnTo>
                    <a:lnTo>
                      <a:pt x="111" y="86"/>
                    </a:lnTo>
                    <a:lnTo>
                      <a:pt x="109" y="90"/>
                    </a:lnTo>
                    <a:lnTo>
                      <a:pt x="105" y="93"/>
                    </a:lnTo>
                    <a:lnTo>
                      <a:pt x="98" y="93"/>
                    </a:lnTo>
                    <a:lnTo>
                      <a:pt x="51" y="93"/>
                    </a:lnTo>
                    <a:lnTo>
                      <a:pt x="46" y="98"/>
                    </a:lnTo>
                    <a:lnTo>
                      <a:pt x="41" y="101"/>
                    </a:lnTo>
                    <a:lnTo>
                      <a:pt x="35" y="105"/>
                    </a:lnTo>
                    <a:lnTo>
                      <a:pt x="28" y="105"/>
                    </a:lnTo>
                    <a:lnTo>
                      <a:pt x="14" y="101"/>
                    </a:lnTo>
                    <a:lnTo>
                      <a:pt x="3" y="92"/>
                    </a:lnTo>
                    <a:lnTo>
                      <a:pt x="0" y="78"/>
                    </a:lnTo>
                    <a:lnTo>
                      <a:pt x="0" y="70"/>
                    </a:lnTo>
                    <a:lnTo>
                      <a:pt x="3" y="63"/>
                    </a:lnTo>
                    <a:lnTo>
                      <a:pt x="8" y="57"/>
                    </a:lnTo>
                    <a:lnTo>
                      <a:pt x="13" y="52"/>
                    </a:lnTo>
                    <a:lnTo>
                      <a:pt x="13" y="14"/>
                    </a:lnTo>
                    <a:lnTo>
                      <a:pt x="14" y="9"/>
                    </a:lnTo>
                    <a:lnTo>
                      <a:pt x="16" y="6"/>
                    </a:lnTo>
                    <a:lnTo>
                      <a:pt x="19" y="3"/>
                    </a:lnTo>
                    <a:lnTo>
                      <a:pt x="24" y="0"/>
                    </a:lnTo>
                    <a:lnTo>
                      <a:pt x="2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3A38FDDF-A648-46B3-B1F6-1648033DD3A5}"/>
                </a:ext>
              </a:extLst>
            </p:cNvPr>
            <p:cNvSpPr txBox="1"/>
            <p:nvPr/>
          </p:nvSpPr>
          <p:spPr>
            <a:xfrm>
              <a:off x="2500121" y="5923878"/>
              <a:ext cx="80851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 must apply DURING senior year before graduation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or immediately after GED® test completion</a:t>
              </a:r>
            </a:p>
          </p:txBody>
        </p:sp>
      </p:grpSp>
    </p:spTree>
    <p:extLst>
      <p:ext uri="{BB962C8B-B14F-4D97-AF65-F5344CB8AC3E}">
        <p14:creationId xmlns:p14="http://schemas.microsoft.com/office/powerpoint/2010/main" val="277024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AB30D6-F1CB-42FD-A77C-484D67F5A58F}"/>
              </a:ext>
            </a:extLst>
          </p:cNvPr>
          <p:cNvGrpSpPr/>
          <p:nvPr/>
        </p:nvGrpSpPr>
        <p:grpSpPr>
          <a:xfrm>
            <a:off x="411480" y="347472"/>
            <a:ext cx="6654406" cy="935309"/>
            <a:chOff x="838200" y="339436"/>
            <a:chExt cx="4426819" cy="935309"/>
          </a:xfrm>
        </p:grpSpPr>
        <p:sp>
          <p:nvSpPr>
            <p:cNvPr id="3" name="TextBox 2">
              <a:extLst>
                <a:ext uri="{FF2B5EF4-FFF2-40B4-BE49-F238E27FC236}">
                  <a16:creationId xmlns:a16="http://schemas.microsoft.com/office/drawing/2014/main" id="{105C5F59-485C-401B-BDA2-1ED1F615CD49}"/>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57200"/>
                  </a:solidFill>
                  <a:effectLst/>
                  <a:uLnTx/>
                  <a:uFillTx/>
                  <a:latin typeface="Arial" panose="020B0604020202020204" pitchFamily="34" charset="0"/>
                  <a:ea typeface="+mn-ea"/>
                  <a:cs typeface="Arial" panose="020B0604020202020204" pitchFamily="34" charset="0"/>
                </a:rPr>
                <a:t>Part 1 </a:t>
              </a:r>
            </a:p>
          </p:txBody>
        </p:sp>
        <p:sp>
          <p:nvSpPr>
            <p:cNvPr id="4" name="TextBox 3">
              <a:extLst>
                <a:ext uri="{FF2B5EF4-FFF2-40B4-BE49-F238E27FC236}">
                  <a16:creationId xmlns:a16="http://schemas.microsoft.com/office/drawing/2014/main" id="{C83C8DF7-4DBE-48B6-9197-CBD567429753}"/>
                </a:ext>
              </a:extLst>
            </p:cNvPr>
            <p:cNvSpPr txBox="1"/>
            <p:nvPr/>
          </p:nvSpPr>
          <p:spPr>
            <a:xfrm>
              <a:off x="838200" y="566859"/>
              <a:ext cx="442681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OSAC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Grant Programs</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
        <p:nvSpPr>
          <p:cNvPr id="12" name="Oval 11">
            <a:extLst>
              <a:ext uri="{FF2B5EF4-FFF2-40B4-BE49-F238E27FC236}">
                <a16:creationId xmlns:a16="http://schemas.microsoft.com/office/drawing/2014/main" id="{ED63F6F0-DB31-449D-A82D-5AB4FFEDFFCA}"/>
              </a:ext>
            </a:extLst>
          </p:cNvPr>
          <p:cNvSpPr/>
          <p:nvPr/>
        </p:nvSpPr>
        <p:spPr>
          <a:xfrm>
            <a:off x="5033135" y="1328421"/>
            <a:ext cx="914400" cy="914400"/>
          </a:xfrm>
          <a:prstGeom prst="ellipse">
            <a:avLst/>
          </a:prstGeom>
          <a:solidFill>
            <a:srgbClr val="00416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22A387E-AAA1-4A98-8723-4724115EBD8C}"/>
              </a:ext>
            </a:extLst>
          </p:cNvPr>
          <p:cNvSpPr txBox="1"/>
          <p:nvPr/>
        </p:nvSpPr>
        <p:spPr>
          <a:xfrm>
            <a:off x="2235030" y="1414109"/>
            <a:ext cx="234143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Chafee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Grant: </a:t>
            </a:r>
          </a:p>
        </p:txBody>
      </p:sp>
      <p:sp>
        <p:nvSpPr>
          <p:cNvPr id="46" name="TextBox 45">
            <a:extLst>
              <a:ext uri="{FF2B5EF4-FFF2-40B4-BE49-F238E27FC236}">
                <a16:creationId xmlns:a16="http://schemas.microsoft.com/office/drawing/2014/main" id="{CE229552-77B5-434A-96D1-65EB35D35E10}"/>
              </a:ext>
            </a:extLst>
          </p:cNvPr>
          <p:cNvSpPr txBox="1"/>
          <p:nvPr/>
        </p:nvSpPr>
        <p:spPr>
          <a:xfrm>
            <a:off x="2243961" y="3954770"/>
            <a:ext cx="280056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Oregon National Guard State Tuition Assistance:</a:t>
            </a:r>
          </a:p>
        </p:txBody>
      </p:sp>
      <p:sp>
        <p:nvSpPr>
          <p:cNvPr id="48" name="TextBox 47">
            <a:extLst>
              <a:ext uri="{FF2B5EF4-FFF2-40B4-BE49-F238E27FC236}">
                <a16:creationId xmlns:a16="http://schemas.microsoft.com/office/drawing/2014/main" id="{A5442B0B-105D-45F6-8899-5E5E5312C89B}"/>
              </a:ext>
            </a:extLst>
          </p:cNvPr>
          <p:cNvSpPr txBox="1"/>
          <p:nvPr/>
        </p:nvSpPr>
        <p:spPr>
          <a:xfrm>
            <a:off x="6236709" y="5572909"/>
            <a:ext cx="385061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dependents of officers harmed in the line of duty</a:t>
            </a:r>
          </a:p>
        </p:txBody>
      </p:sp>
      <p:sp>
        <p:nvSpPr>
          <p:cNvPr id="38" name="TextBox 37">
            <a:extLst>
              <a:ext uri="{FF2B5EF4-FFF2-40B4-BE49-F238E27FC236}">
                <a16:creationId xmlns:a16="http://schemas.microsoft.com/office/drawing/2014/main" id="{DC72E30E-EF21-A1A4-7364-492BB5D58892}"/>
              </a:ext>
            </a:extLst>
          </p:cNvPr>
          <p:cNvSpPr txBox="1"/>
          <p:nvPr/>
        </p:nvSpPr>
        <p:spPr>
          <a:xfrm>
            <a:off x="6233941" y="1582532"/>
            <a:ext cx="38506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foster youth under 26 years old</a:t>
            </a:r>
          </a:p>
        </p:txBody>
      </p:sp>
      <p:sp>
        <p:nvSpPr>
          <p:cNvPr id="39" name="Oval 38">
            <a:extLst>
              <a:ext uri="{FF2B5EF4-FFF2-40B4-BE49-F238E27FC236}">
                <a16:creationId xmlns:a16="http://schemas.microsoft.com/office/drawing/2014/main" id="{808957CE-9438-0FA4-2C34-C6059F1E1032}"/>
              </a:ext>
            </a:extLst>
          </p:cNvPr>
          <p:cNvSpPr/>
          <p:nvPr/>
        </p:nvSpPr>
        <p:spPr>
          <a:xfrm>
            <a:off x="5025184" y="2639208"/>
            <a:ext cx="914400" cy="914400"/>
          </a:xfrm>
          <a:prstGeom prst="ellipse">
            <a:avLst/>
          </a:prstGeom>
          <a:solidFill>
            <a:srgbClr val="517A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9DAD167-EAFD-1C7F-EAA5-FF08BAFF94A3}"/>
              </a:ext>
            </a:extLst>
          </p:cNvPr>
          <p:cNvSpPr txBox="1"/>
          <p:nvPr/>
        </p:nvSpPr>
        <p:spPr>
          <a:xfrm>
            <a:off x="2235030" y="2702816"/>
            <a:ext cx="26065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Oregon Tribal Student Grant:</a:t>
            </a:r>
          </a:p>
        </p:txBody>
      </p:sp>
      <p:sp>
        <p:nvSpPr>
          <p:cNvPr id="53" name="TextBox 52">
            <a:extLst>
              <a:ext uri="{FF2B5EF4-FFF2-40B4-BE49-F238E27FC236}">
                <a16:creationId xmlns:a16="http://schemas.microsoft.com/office/drawing/2014/main" id="{C3D498E3-0F89-C73F-E81F-FA999BB0D1EB}"/>
              </a:ext>
            </a:extLst>
          </p:cNvPr>
          <p:cNvSpPr txBox="1"/>
          <p:nvPr/>
        </p:nvSpPr>
        <p:spPr>
          <a:xfrm>
            <a:off x="6236714" y="2742465"/>
            <a:ext cx="368881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members of Oregon’s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Federally recognized tribes</a:t>
            </a:r>
          </a:p>
        </p:txBody>
      </p:sp>
      <p:sp>
        <p:nvSpPr>
          <p:cNvPr id="54" name="Oval 53">
            <a:extLst>
              <a:ext uri="{FF2B5EF4-FFF2-40B4-BE49-F238E27FC236}">
                <a16:creationId xmlns:a16="http://schemas.microsoft.com/office/drawing/2014/main" id="{D6FEB915-04B8-8FEB-9477-90BFE3707DE9}"/>
              </a:ext>
            </a:extLst>
          </p:cNvPr>
          <p:cNvSpPr/>
          <p:nvPr/>
        </p:nvSpPr>
        <p:spPr>
          <a:xfrm>
            <a:off x="5034154" y="4019522"/>
            <a:ext cx="914400" cy="914400"/>
          </a:xfrm>
          <a:prstGeom prst="ellipse">
            <a:avLst/>
          </a:prstGeom>
          <a:solidFill>
            <a:srgbClr val="89AE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74E97C82-7226-8EAF-9079-5DF8AC1F1B0F}"/>
              </a:ext>
            </a:extLst>
          </p:cNvPr>
          <p:cNvSpPr/>
          <p:nvPr/>
        </p:nvSpPr>
        <p:spPr>
          <a:xfrm>
            <a:off x="5034154" y="5469652"/>
            <a:ext cx="914400" cy="914400"/>
          </a:xfrm>
          <a:prstGeom prst="ellipse">
            <a:avLst/>
          </a:prstGeom>
          <a:solidFill>
            <a:srgbClr val="C0E1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BE76E1D9-959D-A344-70FB-2559AD71631C}"/>
              </a:ext>
            </a:extLst>
          </p:cNvPr>
          <p:cNvSpPr txBox="1"/>
          <p:nvPr/>
        </p:nvSpPr>
        <p:spPr>
          <a:xfrm>
            <a:off x="2250613" y="5372854"/>
            <a:ext cx="249551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Deceased/ Disabled Public Safety Officer Grant:</a:t>
            </a:r>
          </a:p>
        </p:txBody>
      </p:sp>
      <p:sp>
        <p:nvSpPr>
          <p:cNvPr id="58" name="TextBox 57">
            <a:extLst>
              <a:ext uri="{FF2B5EF4-FFF2-40B4-BE49-F238E27FC236}">
                <a16:creationId xmlns:a16="http://schemas.microsoft.com/office/drawing/2014/main" id="{C9697A70-C7CB-AD76-CEFC-480230BBC4DB}"/>
              </a:ext>
            </a:extLst>
          </p:cNvPr>
          <p:cNvSpPr txBox="1"/>
          <p:nvPr/>
        </p:nvSpPr>
        <p:spPr>
          <a:xfrm>
            <a:off x="6243448" y="4130730"/>
            <a:ext cx="39042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current and drilling members of Air/Army Guard</a:t>
            </a:r>
          </a:p>
        </p:txBody>
      </p:sp>
    </p:spTree>
    <p:extLst>
      <p:ext uri="{BB962C8B-B14F-4D97-AF65-F5344CB8AC3E}">
        <p14:creationId xmlns:p14="http://schemas.microsoft.com/office/powerpoint/2010/main" val="168105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AB30D6-F1CB-42FD-A77C-484D67F5A58F}"/>
              </a:ext>
            </a:extLst>
          </p:cNvPr>
          <p:cNvGrpSpPr/>
          <p:nvPr/>
        </p:nvGrpSpPr>
        <p:grpSpPr>
          <a:xfrm>
            <a:off x="411480" y="347472"/>
            <a:ext cx="6654406" cy="935309"/>
            <a:chOff x="838200" y="339436"/>
            <a:chExt cx="4426819" cy="935309"/>
          </a:xfrm>
        </p:grpSpPr>
        <p:sp>
          <p:nvSpPr>
            <p:cNvPr id="3" name="TextBox 2">
              <a:extLst>
                <a:ext uri="{FF2B5EF4-FFF2-40B4-BE49-F238E27FC236}">
                  <a16:creationId xmlns:a16="http://schemas.microsoft.com/office/drawing/2014/main" id="{105C5F59-485C-401B-BDA2-1ED1F615CD49}"/>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57200"/>
                  </a:solidFill>
                  <a:effectLst/>
                  <a:uLnTx/>
                  <a:uFillTx/>
                  <a:latin typeface="Arial" panose="020B0604020202020204" pitchFamily="34" charset="0"/>
                  <a:ea typeface="+mn-ea"/>
                  <a:cs typeface="Arial" panose="020B0604020202020204" pitchFamily="34" charset="0"/>
                </a:rPr>
                <a:t>Part 2 </a:t>
              </a:r>
            </a:p>
          </p:txBody>
        </p:sp>
        <p:sp>
          <p:nvSpPr>
            <p:cNvPr id="4" name="TextBox 3">
              <a:extLst>
                <a:ext uri="{FF2B5EF4-FFF2-40B4-BE49-F238E27FC236}">
                  <a16:creationId xmlns:a16="http://schemas.microsoft.com/office/drawing/2014/main" id="{C83C8DF7-4DBE-48B6-9197-CBD567429753}"/>
                </a:ext>
              </a:extLst>
            </p:cNvPr>
            <p:cNvSpPr txBox="1"/>
            <p:nvPr/>
          </p:nvSpPr>
          <p:spPr>
            <a:xfrm>
              <a:off x="838200" y="566859"/>
              <a:ext cx="442681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OSAC </a:t>
              </a:r>
              <a:r>
                <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Grant Programs</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
        <p:nvSpPr>
          <p:cNvPr id="12" name="Oval 11">
            <a:extLst>
              <a:ext uri="{FF2B5EF4-FFF2-40B4-BE49-F238E27FC236}">
                <a16:creationId xmlns:a16="http://schemas.microsoft.com/office/drawing/2014/main" id="{ED63F6F0-DB31-449D-A82D-5AB4FFEDFFCA}"/>
              </a:ext>
            </a:extLst>
          </p:cNvPr>
          <p:cNvSpPr/>
          <p:nvPr/>
        </p:nvSpPr>
        <p:spPr>
          <a:xfrm>
            <a:off x="5049737" y="2154046"/>
            <a:ext cx="914400" cy="914400"/>
          </a:xfrm>
          <a:prstGeom prst="ellipse">
            <a:avLst/>
          </a:prstGeom>
          <a:solidFill>
            <a:srgbClr val="C0E1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22A387E-AAA1-4A98-8723-4724115EBD8C}"/>
              </a:ext>
            </a:extLst>
          </p:cNvPr>
          <p:cNvSpPr txBox="1"/>
          <p:nvPr/>
        </p:nvSpPr>
        <p:spPr>
          <a:xfrm>
            <a:off x="2250613" y="2069288"/>
            <a:ext cx="234143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Barber &amp; Hairdresser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Grant: </a:t>
            </a:r>
          </a:p>
        </p:txBody>
      </p:sp>
      <p:sp>
        <p:nvSpPr>
          <p:cNvPr id="46" name="TextBox 45">
            <a:extLst>
              <a:ext uri="{FF2B5EF4-FFF2-40B4-BE49-F238E27FC236}">
                <a16:creationId xmlns:a16="http://schemas.microsoft.com/office/drawing/2014/main" id="{CE229552-77B5-434A-96D1-65EB35D35E10}"/>
              </a:ext>
            </a:extLst>
          </p:cNvPr>
          <p:cNvSpPr txBox="1"/>
          <p:nvPr/>
        </p:nvSpPr>
        <p:spPr>
          <a:xfrm>
            <a:off x="2250613" y="4905305"/>
            <a:ext cx="280056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Oregon Teacher Scholars Program Grant:</a:t>
            </a:r>
          </a:p>
        </p:txBody>
      </p:sp>
      <p:sp>
        <p:nvSpPr>
          <p:cNvPr id="39" name="Oval 38">
            <a:extLst>
              <a:ext uri="{FF2B5EF4-FFF2-40B4-BE49-F238E27FC236}">
                <a16:creationId xmlns:a16="http://schemas.microsoft.com/office/drawing/2014/main" id="{808957CE-9438-0FA4-2C34-C6059F1E1032}"/>
              </a:ext>
            </a:extLst>
          </p:cNvPr>
          <p:cNvSpPr/>
          <p:nvPr/>
        </p:nvSpPr>
        <p:spPr>
          <a:xfrm>
            <a:off x="5040767" y="3470478"/>
            <a:ext cx="914400" cy="914400"/>
          </a:xfrm>
          <a:prstGeom prst="ellipse">
            <a:avLst/>
          </a:prstGeom>
          <a:solidFill>
            <a:srgbClr val="89AE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9DAD167-EAFD-1C7F-EAA5-FF08BAFF94A3}"/>
              </a:ext>
            </a:extLst>
          </p:cNvPr>
          <p:cNvSpPr txBox="1"/>
          <p:nvPr/>
        </p:nvSpPr>
        <p:spPr>
          <a:xfrm>
            <a:off x="2250613" y="3534086"/>
            <a:ext cx="260651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Student Child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Care Grant:</a:t>
            </a:r>
          </a:p>
        </p:txBody>
      </p:sp>
      <p:sp>
        <p:nvSpPr>
          <p:cNvPr id="53" name="TextBox 52">
            <a:extLst>
              <a:ext uri="{FF2B5EF4-FFF2-40B4-BE49-F238E27FC236}">
                <a16:creationId xmlns:a16="http://schemas.microsoft.com/office/drawing/2014/main" id="{C3D498E3-0F89-C73F-E81F-FA999BB0D1EB}"/>
              </a:ext>
            </a:extLst>
          </p:cNvPr>
          <p:cNvSpPr txBox="1"/>
          <p:nvPr/>
        </p:nvSpPr>
        <p:spPr>
          <a:xfrm>
            <a:off x="6299998" y="3573735"/>
            <a:ext cx="368881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students with children 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12 and under</a:t>
            </a:r>
          </a:p>
        </p:txBody>
      </p:sp>
      <p:sp>
        <p:nvSpPr>
          <p:cNvPr id="54" name="Oval 53">
            <a:extLst>
              <a:ext uri="{FF2B5EF4-FFF2-40B4-BE49-F238E27FC236}">
                <a16:creationId xmlns:a16="http://schemas.microsoft.com/office/drawing/2014/main" id="{D6FEB915-04B8-8FEB-9477-90BFE3707DE9}"/>
              </a:ext>
            </a:extLst>
          </p:cNvPr>
          <p:cNvSpPr/>
          <p:nvPr/>
        </p:nvSpPr>
        <p:spPr>
          <a:xfrm>
            <a:off x="5034154" y="4849566"/>
            <a:ext cx="914400" cy="914400"/>
          </a:xfrm>
          <a:prstGeom prst="ellipse">
            <a:avLst/>
          </a:prstGeom>
          <a:solidFill>
            <a:srgbClr val="517A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C9697A70-C7CB-AD76-CEFC-480230BBC4DB}"/>
              </a:ext>
            </a:extLst>
          </p:cNvPr>
          <p:cNvSpPr txBox="1"/>
          <p:nvPr/>
        </p:nvSpPr>
        <p:spPr>
          <a:xfrm>
            <a:off x="6284415" y="4637095"/>
            <a:ext cx="4905602"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ethnically or linguistically diverse students that are enrolled and pursuing their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preliminary licensure for teaching, school counseling, school social work, and school psychology.</a:t>
            </a:r>
          </a:p>
        </p:txBody>
      </p:sp>
      <p:sp>
        <p:nvSpPr>
          <p:cNvPr id="5" name="TextBox 4">
            <a:extLst>
              <a:ext uri="{FF2B5EF4-FFF2-40B4-BE49-F238E27FC236}">
                <a16:creationId xmlns:a16="http://schemas.microsoft.com/office/drawing/2014/main" id="{C8174F38-1965-8E95-7F44-00B0C302494D}"/>
              </a:ext>
            </a:extLst>
          </p:cNvPr>
          <p:cNvSpPr txBox="1"/>
          <p:nvPr/>
        </p:nvSpPr>
        <p:spPr>
          <a:xfrm>
            <a:off x="6281564" y="2274993"/>
            <a:ext cx="385061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students with financial need attending participating programs</a:t>
            </a:r>
          </a:p>
        </p:txBody>
      </p:sp>
    </p:spTree>
    <p:extLst>
      <p:ext uri="{BB962C8B-B14F-4D97-AF65-F5344CB8AC3E}">
        <p14:creationId xmlns:p14="http://schemas.microsoft.com/office/powerpoint/2010/main" val="390437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C569FE7-CF2D-4A82-B8CC-C4CFC9A23075}"/>
              </a:ext>
            </a:extLst>
          </p:cNvPr>
          <p:cNvGrpSpPr/>
          <p:nvPr/>
        </p:nvGrpSpPr>
        <p:grpSpPr>
          <a:xfrm>
            <a:off x="413906" y="346363"/>
            <a:ext cx="6291694" cy="996864"/>
            <a:chOff x="838200" y="339436"/>
            <a:chExt cx="4185526" cy="996864"/>
          </a:xfrm>
        </p:grpSpPr>
        <p:sp>
          <p:nvSpPr>
            <p:cNvPr id="17" name="TextBox 16">
              <a:extLst>
                <a:ext uri="{FF2B5EF4-FFF2-40B4-BE49-F238E27FC236}">
                  <a16:creationId xmlns:a16="http://schemas.microsoft.com/office/drawing/2014/main" id="{D03D9AAD-23D8-429B-8722-697F25BB7039}"/>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4"/>
                  </a:solidFill>
                  <a:latin typeface="Arial" panose="020B0604020202020204" pitchFamily="34" charset="0"/>
                  <a:cs typeface="Arial" panose="020B0604020202020204" pitchFamily="34" charset="0"/>
                </a:rPr>
                <a:t>About</a:t>
              </a:r>
              <a:endParaRPr kumimoji="0" lang="en-US" sz="2000" b="0" i="0" u="none" strike="noStrike" kern="1200" cap="none" spc="0" normalizeH="0" baseline="0" noProof="0" dirty="0">
                <a:ln>
                  <a:noFill/>
                </a:ln>
                <a:solidFill>
                  <a:schemeClr val="accent4"/>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1E6ACDB7-F5B6-4A9A-9D8D-6AD4641C4253}"/>
                </a:ext>
              </a:extLst>
            </p:cNvPr>
            <p:cNvSpPr txBox="1"/>
            <p:nvPr/>
          </p:nvSpPr>
          <p:spPr>
            <a:xfrm>
              <a:off x="838200" y="566859"/>
              <a:ext cx="418552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OSAC </a:t>
              </a:r>
              <a:r>
                <a:rPr kumimoji="0" lang="en-US" sz="4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Scholarships</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grpSp>
        <p:nvGrpSpPr>
          <p:cNvPr id="74" name="Group 73">
            <a:extLst>
              <a:ext uri="{FF2B5EF4-FFF2-40B4-BE49-F238E27FC236}">
                <a16:creationId xmlns:a16="http://schemas.microsoft.com/office/drawing/2014/main" id="{93F45501-4987-49D2-BB0C-55474C0D6480}"/>
              </a:ext>
            </a:extLst>
          </p:cNvPr>
          <p:cNvGrpSpPr/>
          <p:nvPr/>
        </p:nvGrpSpPr>
        <p:grpSpPr>
          <a:xfrm>
            <a:off x="185735" y="410081"/>
            <a:ext cx="11919081" cy="6447919"/>
            <a:chOff x="49241" y="694617"/>
            <a:chExt cx="11919081" cy="6447919"/>
          </a:xfrm>
        </p:grpSpPr>
        <p:grpSp>
          <p:nvGrpSpPr>
            <p:cNvPr id="67" name="Group 66">
              <a:extLst>
                <a:ext uri="{FF2B5EF4-FFF2-40B4-BE49-F238E27FC236}">
                  <a16:creationId xmlns:a16="http://schemas.microsoft.com/office/drawing/2014/main" id="{6EA8D13D-6905-4FFA-BF20-C14F1E642EA0}"/>
                </a:ext>
              </a:extLst>
            </p:cNvPr>
            <p:cNvGrpSpPr/>
            <p:nvPr/>
          </p:nvGrpSpPr>
          <p:grpSpPr>
            <a:xfrm>
              <a:off x="4379495" y="694617"/>
              <a:ext cx="3578984" cy="6447919"/>
              <a:chOff x="4379495" y="694617"/>
              <a:chExt cx="3578984" cy="6447919"/>
            </a:xfrm>
          </p:grpSpPr>
          <p:sp>
            <p:nvSpPr>
              <p:cNvPr id="37" name="TextBox 36">
                <a:extLst>
                  <a:ext uri="{FF2B5EF4-FFF2-40B4-BE49-F238E27FC236}">
                    <a16:creationId xmlns:a16="http://schemas.microsoft.com/office/drawing/2014/main" id="{C1E705D2-61E7-4626-B704-BF5FF9BF42D2}"/>
                  </a:ext>
                </a:extLst>
              </p:cNvPr>
              <p:cNvSpPr txBox="1"/>
              <p:nvPr/>
            </p:nvSpPr>
            <p:spPr>
              <a:xfrm>
                <a:off x="4379495" y="694617"/>
                <a:ext cx="3578984" cy="6447919"/>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1300" b="0" i="0" u="none" strike="noStrike" kern="1200" cap="none" spc="0" normalizeH="0" baseline="0" noProof="0" dirty="0">
                    <a:ln>
                      <a:noFill/>
                    </a:ln>
                    <a:solidFill>
                      <a:srgbClr val="0E7973"/>
                    </a:solidFill>
                    <a:effectLst/>
                    <a:uLnTx/>
                    <a:uFillTx/>
                    <a:latin typeface="Arial Black" panose="020B0A04020102020204" pitchFamily="34" charset="0"/>
                    <a:ea typeface="+mn-ea"/>
                    <a:cs typeface="+mn-cs"/>
                  </a:rPr>
                  <a:t>$</a:t>
                </a:r>
              </a:p>
            </p:txBody>
          </p:sp>
          <p:pic>
            <p:nvPicPr>
              <p:cNvPr id="39" name="Graphic 38" descr="School boy with solid fill">
                <a:extLst>
                  <a:ext uri="{FF2B5EF4-FFF2-40B4-BE49-F238E27FC236}">
                    <a16:creationId xmlns:a16="http://schemas.microsoft.com/office/drawing/2014/main" id="{688BC915-4E79-402C-8D10-EC5B14059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0353" y="2245071"/>
                <a:ext cx="822960" cy="822960"/>
              </a:xfrm>
              <a:prstGeom prst="rect">
                <a:avLst/>
              </a:prstGeom>
            </p:spPr>
          </p:pic>
          <p:pic>
            <p:nvPicPr>
              <p:cNvPr id="41" name="Graphic 40" descr="Pencil with solid fill">
                <a:extLst>
                  <a:ext uri="{FF2B5EF4-FFF2-40B4-BE49-F238E27FC236}">
                    <a16:creationId xmlns:a16="http://schemas.microsoft.com/office/drawing/2014/main" id="{316504B6-6441-411D-AA90-D14D5CC84C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802376">
                <a:off x="4980537" y="4593430"/>
                <a:ext cx="822960" cy="822960"/>
              </a:xfrm>
              <a:prstGeom prst="rect">
                <a:avLst/>
              </a:prstGeom>
            </p:spPr>
          </p:pic>
          <p:pic>
            <p:nvPicPr>
              <p:cNvPr id="43" name="Graphic 42" descr="Checklist with solid fill">
                <a:extLst>
                  <a:ext uri="{FF2B5EF4-FFF2-40B4-BE49-F238E27FC236}">
                    <a16:creationId xmlns:a16="http://schemas.microsoft.com/office/drawing/2014/main" id="{97AE9568-BA18-41B6-8990-A72EB252CC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19046">
                <a:off x="6652750" y="4821873"/>
                <a:ext cx="731520" cy="731520"/>
              </a:xfrm>
              <a:prstGeom prst="rect">
                <a:avLst/>
              </a:prstGeom>
            </p:spPr>
          </p:pic>
          <p:pic>
            <p:nvPicPr>
              <p:cNvPr id="44" name="Graphic 43" descr="Climbing with solid fill">
                <a:extLst>
                  <a:ext uri="{FF2B5EF4-FFF2-40B4-BE49-F238E27FC236}">
                    <a16:creationId xmlns:a16="http://schemas.microsoft.com/office/drawing/2014/main" id="{DA1173FF-9C9A-4C82-9AD3-A0E303C470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22163" y="3625199"/>
                <a:ext cx="730463" cy="730463"/>
              </a:xfrm>
              <a:prstGeom prst="rect">
                <a:avLst/>
              </a:prstGeom>
            </p:spPr>
          </p:pic>
          <p:pic>
            <p:nvPicPr>
              <p:cNvPr id="45" name="Graphic 44" descr="Miscellaneous with solid fill">
                <a:extLst>
                  <a:ext uri="{FF2B5EF4-FFF2-40B4-BE49-F238E27FC236}">
                    <a16:creationId xmlns:a16="http://schemas.microsoft.com/office/drawing/2014/main" id="{795F3713-D34B-4379-A9DC-7CDE887733A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2163" y="2023209"/>
                <a:ext cx="914400" cy="914400"/>
              </a:xfrm>
              <a:prstGeom prst="rect">
                <a:avLst/>
              </a:prstGeom>
            </p:spPr>
          </p:pic>
        </p:grpSp>
        <p:grpSp>
          <p:nvGrpSpPr>
            <p:cNvPr id="71" name="Group 70">
              <a:extLst>
                <a:ext uri="{FF2B5EF4-FFF2-40B4-BE49-F238E27FC236}">
                  <a16:creationId xmlns:a16="http://schemas.microsoft.com/office/drawing/2014/main" id="{402154BC-C764-4E3F-83B7-41E5D5EE8AC1}"/>
                </a:ext>
              </a:extLst>
            </p:cNvPr>
            <p:cNvGrpSpPr/>
            <p:nvPr/>
          </p:nvGrpSpPr>
          <p:grpSpPr>
            <a:xfrm>
              <a:off x="49241" y="2329269"/>
              <a:ext cx="4524321" cy="1015663"/>
              <a:chOff x="49241" y="2329269"/>
              <a:chExt cx="4524321" cy="1015663"/>
            </a:xfrm>
          </p:grpSpPr>
          <p:sp>
            <p:nvSpPr>
              <p:cNvPr id="46" name="TextBox 45">
                <a:extLst>
                  <a:ext uri="{FF2B5EF4-FFF2-40B4-BE49-F238E27FC236}">
                    <a16:creationId xmlns:a16="http://schemas.microsoft.com/office/drawing/2014/main" id="{8358CD8C-7473-4413-94BA-C1DA01385336}"/>
                  </a:ext>
                </a:extLst>
              </p:cNvPr>
              <p:cNvSpPr txBox="1"/>
              <p:nvPr/>
            </p:nvSpPr>
            <p:spPr>
              <a:xfrm>
                <a:off x="49241" y="2329269"/>
                <a:ext cx="3368842"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476E"/>
                    </a:solidFill>
                    <a:effectLst/>
                    <a:uLnTx/>
                    <a:uFillTx/>
                    <a:latin typeface="Calibri" panose="020F0502020204030204"/>
                    <a:ea typeface="+mn-ea"/>
                    <a:cs typeface="+mn-cs"/>
                  </a:rPr>
                  <a:t>Student Profile: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Basic contact information and background questions</a:t>
                </a:r>
              </a:p>
            </p:txBody>
          </p:sp>
          <p:cxnSp>
            <p:nvCxnSpPr>
              <p:cNvPr id="51" name="Straight Connector 50">
                <a:extLst>
                  <a:ext uri="{FF2B5EF4-FFF2-40B4-BE49-F238E27FC236}">
                    <a16:creationId xmlns:a16="http://schemas.microsoft.com/office/drawing/2014/main" id="{977F8455-5697-4995-90A0-EF02DDDC972E}"/>
                  </a:ext>
                </a:extLst>
              </p:cNvPr>
              <p:cNvCxnSpPr>
                <a:cxnSpLocks/>
              </p:cNvCxnSpPr>
              <p:nvPr/>
            </p:nvCxnSpPr>
            <p:spPr>
              <a:xfrm>
                <a:off x="3418083" y="2534112"/>
                <a:ext cx="1155479"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3B02E917-CC7D-453E-910A-DE8558FE16F9}"/>
                </a:ext>
              </a:extLst>
            </p:cNvPr>
            <p:cNvGrpSpPr/>
            <p:nvPr/>
          </p:nvGrpSpPr>
          <p:grpSpPr>
            <a:xfrm>
              <a:off x="139472" y="4763504"/>
              <a:ext cx="4434090" cy="1323439"/>
              <a:chOff x="139472" y="4763504"/>
              <a:chExt cx="4434090" cy="1323439"/>
            </a:xfrm>
          </p:grpSpPr>
          <p:sp>
            <p:nvSpPr>
              <p:cNvPr id="47" name="TextBox 46">
                <a:extLst>
                  <a:ext uri="{FF2B5EF4-FFF2-40B4-BE49-F238E27FC236}">
                    <a16:creationId xmlns:a16="http://schemas.microsoft.com/office/drawing/2014/main" id="{F4AC0DC6-E7BC-4AB4-932E-05303A47A43F}"/>
                  </a:ext>
                </a:extLst>
              </p:cNvPr>
              <p:cNvSpPr txBox="1"/>
              <p:nvPr/>
            </p:nvSpPr>
            <p:spPr>
              <a:xfrm>
                <a:off x="139472" y="4763504"/>
                <a:ext cx="3368842" cy="132343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476E"/>
                    </a:solidFill>
                    <a:effectLst/>
                    <a:uLnTx/>
                    <a:uFillTx/>
                    <a:latin typeface="Calibri" panose="020F0502020204030204"/>
                    <a:ea typeface="+mn-ea"/>
                    <a:cs typeface="+mn-cs"/>
                  </a:rPr>
                  <a:t>Personal Statements: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Three short essays (and an optional fourth essay) that help share who you are</a:t>
                </a:r>
              </a:p>
            </p:txBody>
          </p:sp>
          <p:cxnSp>
            <p:nvCxnSpPr>
              <p:cNvPr id="53" name="Straight Connector 52">
                <a:extLst>
                  <a:ext uri="{FF2B5EF4-FFF2-40B4-BE49-F238E27FC236}">
                    <a16:creationId xmlns:a16="http://schemas.microsoft.com/office/drawing/2014/main" id="{451AD2BE-B065-4BC0-918F-62AD74C0D283}"/>
                  </a:ext>
                </a:extLst>
              </p:cNvPr>
              <p:cNvCxnSpPr>
                <a:cxnSpLocks/>
              </p:cNvCxnSpPr>
              <p:nvPr/>
            </p:nvCxnSpPr>
            <p:spPr>
              <a:xfrm>
                <a:off x="3663589" y="5004910"/>
                <a:ext cx="90997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8C4CCB3C-46E4-426B-AE74-FE537B1329FC}"/>
                </a:ext>
              </a:extLst>
            </p:cNvPr>
            <p:cNvGrpSpPr/>
            <p:nvPr/>
          </p:nvGrpSpPr>
          <p:grpSpPr>
            <a:xfrm>
              <a:off x="7673470" y="5187633"/>
              <a:ext cx="4294852" cy="1015663"/>
              <a:chOff x="7673470" y="5187633"/>
              <a:chExt cx="4294852" cy="1015663"/>
            </a:xfrm>
          </p:grpSpPr>
          <p:sp>
            <p:nvSpPr>
              <p:cNvPr id="48" name="TextBox 47">
                <a:extLst>
                  <a:ext uri="{FF2B5EF4-FFF2-40B4-BE49-F238E27FC236}">
                    <a16:creationId xmlns:a16="http://schemas.microsoft.com/office/drawing/2014/main" id="{D45348ED-13CF-4DBC-B416-7404202FC13B}"/>
                  </a:ext>
                </a:extLst>
              </p:cNvPr>
              <p:cNvSpPr txBox="1"/>
              <p:nvPr/>
            </p:nvSpPr>
            <p:spPr>
              <a:xfrm>
                <a:off x="8389338" y="5187633"/>
                <a:ext cx="357898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476E"/>
                    </a:solidFill>
                    <a:effectLst/>
                    <a:uLnTx/>
                    <a:uFillTx/>
                    <a:latin typeface="Calibri" panose="020F0502020204030204"/>
                    <a:ea typeface="+mn-ea"/>
                    <a:cs typeface="+mn-cs"/>
                  </a:rPr>
                  <a:t>Transcripts: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List of classes and grades, must be uploaded to the portal</a:t>
                </a:r>
              </a:p>
            </p:txBody>
          </p:sp>
          <p:cxnSp>
            <p:nvCxnSpPr>
              <p:cNvPr id="55" name="Straight Connector 54">
                <a:extLst>
                  <a:ext uri="{FF2B5EF4-FFF2-40B4-BE49-F238E27FC236}">
                    <a16:creationId xmlns:a16="http://schemas.microsoft.com/office/drawing/2014/main" id="{0CE99C3E-EFF6-4CBC-8099-2A25597BDFBC}"/>
                  </a:ext>
                </a:extLst>
              </p:cNvPr>
              <p:cNvCxnSpPr>
                <a:cxnSpLocks/>
              </p:cNvCxnSpPr>
              <p:nvPr/>
            </p:nvCxnSpPr>
            <p:spPr>
              <a:xfrm>
                <a:off x="7673470" y="5386588"/>
                <a:ext cx="67161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A2202F1A-267B-48B9-8654-06380830F593}"/>
                </a:ext>
              </a:extLst>
            </p:cNvPr>
            <p:cNvGrpSpPr/>
            <p:nvPr/>
          </p:nvGrpSpPr>
          <p:grpSpPr>
            <a:xfrm>
              <a:off x="7673470" y="3661906"/>
              <a:ext cx="4250598" cy="1323439"/>
              <a:chOff x="7673470" y="3661906"/>
              <a:chExt cx="4250598" cy="1323439"/>
            </a:xfrm>
          </p:grpSpPr>
          <p:sp>
            <p:nvSpPr>
              <p:cNvPr id="49" name="TextBox 48">
                <a:extLst>
                  <a:ext uri="{FF2B5EF4-FFF2-40B4-BE49-F238E27FC236}">
                    <a16:creationId xmlns:a16="http://schemas.microsoft.com/office/drawing/2014/main" id="{AD1CD196-74AA-4AA5-BC4D-49E0F62EF70D}"/>
                  </a:ext>
                </a:extLst>
              </p:cNvPr>
              <p:cNvSpPr txBox="1"/>
              <p:nvPr/>
            </p:nvSpPr>
            <p:spPr>
              <a:xfrm>
                <a:off x="8345084" y="3661906"/>
                <a:ext cx="357898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476E"/>
                    </a:solidFill>
                    <a:effectLst/>
                    <a:uLnTx/>
                    <a:uFillTx/>
                    <a:latin typeface="Calibri" panose="020F0502020204030204"/>
                    <a:ea typeface="+mn-ea"/>
                    <a:cs typeface="+mn-cs"/>
                  </a:rPr>
                  <a:t>Activities Chart: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 breakdown of your school and volunteer activities and paid work</a:t>
                </a:r>
              </a:p>
            </p:txBody>
          </p:sp>
          <p:cxnSp>
            <p:nvCxnSpPr>
              <p:cNvPr id="57" name="Straight Connector 56">
                <a:extLst>
                  <a:ext uri="{FF2B5EF4-FFF2-40B4-BE49-F238E27FC236}">
                    <a16:creationId xmlns:a16="http://schemas.microsoft.com/office/drawing/2014/main" id="{6437DA50-73A1-4631-822E-6F902FD0BD9C}"/>
                  </a:ext>
                </a:extLst>
              </p:cNvPr>
              <p:cNvCxnSpPr>
                <a:cxnSpLocks/>
              </p:cNvCxnSpPr>
              <p:nvPr/>
            </p:nvCxnSpPr>
            <p:spPr>
              <a:xfrm>
                <a:off x="7673470" y="3799609"/>
                <a:ext cx="66323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0C5F3BF9-7BD3-4E02-923C-484385CCF54E}"/>
                </a:ext>
              </a:extLst>
            </p:cNvPr>
            <p:cNvGrpSpPr/>
            <p:nvPr/>
          </p:nvGrpSpPr>
          <p:grpSpPr>
            <a:xfrm>
              <a:off x="7665086" y="2136179"/>
              <a:ext cx="4258982" cy="1015663"/>
              <a:chOff x="7665086" y="2136179"/>
              <a:chExt cx="4258982" cy="1015663"/>
            </a:xfrm>
          </p:grpSpPr>
          <p:sp>
            <p:nvSpPr>
              <p:cNvPr id="50" name="TextBox 49">
                <a:extLst>
                  <a:ext uri="{FF2B5EF4-FFF2-40B4-BE49-F238E27FC236}">
                    <a16:creationId xmlns:a16="http://schemas.microsoft.com/office/drawing/2014/main" id="{6684018C-E90C-41D0-BBD9-C7A51C27F763}"/>
                  </a:ext>
                </a:extLst>
              </p:cNvPr>
              <p:cNvSpPr txBox="1"/>
              <p:nvPr/>
            </p:nvSpPr>
            <p:spPr>
              <a:xfrm>
                <a:off x="8345084" y="2136179"/>
                <a:ext cx="357898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476E"/>
                    </a:solidFill>
                    <a:effectLst/>
                    <a:uLnTx/>
                    <a:uFillTx/>
                    <a:latin typeface="Calibri" panose="020F0502020204030204"/>
                    <a:ea typeface="+mn-ea"/>
                    <a:cs typeface="+mn-cs"/>
                  </a:rPr>
                  <a:t>Other Documentation: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Additional information required by some scholarships</a:t>
                </a:r>
              </a:p>
            </p:txBody>
          </p:sp>
          <p:cxnSp>
            <p:nvCxnSpPr>
              <p:cNvPr id="59" name="Straight Connector 58">
                <a:extLst>
                  <a:ext uri="{FF2B5EF4-FFF2-40B4-BE49-F238E27FC236}">
                    <a16:creationId xmlns:a16="http://schemas.microsoft.com/office/drawing/2014/main" id="{34A8B545-FA89-41C0-A7FB-4219CC267755}"/>
                  </a:ext>
                </a:extLst>
              </p:cNvPr>
              <p:cNvCxnSpPr>
                <a:cxnSpLocks/>
              </p:cNvCxnSpPr>
              <p:nvPr/>
            </p:nvCxnSpPr>
            <p:spPr>
              <a:xfrm>
                <a:off x="7665086" y="2295241"/>
                <a:ext cx="671614"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73" name="TextBox 72">
            <a:extLst>
              <a:ext uri="{FF2B5EF4-FFF2-40B4-BE49-F238E27FC236}">
                <a16:creationId xmlns:a16="http://schemas.microsoft.com/office/drawing/2014/main" id="{30C3A422-402C-4EEE-B041-8FA76CEB4C8C}"/>
              </a:ext>
            </a:extLst>
          </p:cNvPr>
          <p:cNvSpPr txBox="1"/>
          <p:nvPr/>
        </p:nvSpPr>
        <p:spPr>
          <a:xfrm>
            <a:off x="3763340" y="6284214"/>
            <a:ext cx="481129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44546A"/>
                </a:solidFill>
                <a:effectLst/>
                <a:uLnTx/>
                <a:uFillTx/>
                <a:latin typeface="Calibri" panose="020F0502020204030204"/>
                <a:ea typeface="+mn-ea"/>
                <a:cs typeface="+mn-cs"/>
              </a:rPr>
              <a:t>One application… up to 600 scholarships</a:t>
            </a:r>
          </a:p>
        </p:txBody>
      </p:sp>
    </p:spTree>
    <p:extLst>
      <p:ext uri="{BB962C8B-B14F-4D97-AF65-F5344CB8AC3E}">
        <p14:creationId xmlns:p14="http://schemas.microsoft.com/office/powerpoint/2010/main" val="373680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6DAA7D-B654-40F7-942F-6F97E92D3CE5}"/>
              </a:ext>
            </a:extLst>
          </p:cNvPr>
          <p:cNvGrpSpPr/>
          <p:nvPr/>
        </p:nvGrpSpPr>
        <p:grpSpPr>
          <a:xfrm>
            <a:off x="413906" y="346363"/>
            <a:ext cx="7206094" cy="996864"/>
            <a:chOff x="838200" y="339436"/>
            <a:chExt cx="4793827" cy="996864"/>
          </a:xfrm>
        </p:grpSpPr>
        <p:sp>
          <p:nvSpPr>
            <p:cNvPr id="3" name="TextBox 2">
              <a:extLst>
                <a:ext uri="{FF2B5EF4-FFF2-40B4-BE49-F238E27FC236}">
                  <a16:creationId xmlns:a16="http://schemas.microsoft.com/office/drawing/2014/main" id="{4FABD63C-C1C7-40D1-AEB0-04A1714A455E}"/>
                </a:ext>
              </a:extLst>
            </p:cNvPr>
            <p:cNvSpPr txBox="1"/>
            <p:nvPr/>
          </p:nvSpPr>
          <p:spPr>
            <a:xfrm>
              <a:off x="838200" y="339436"/>
              <a:ext cx="39970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57200"/>
                  </a:solidFill>
                  <a:effectLst/>
                  <a:uLnTx/>
                  <a:uFillTx/>
                  <a:latin typeface="Arial" panose="020B0604020202020204" pitchFamily="34" charset="0"/>
                  <a:ea typeface="+mn-ea"/>
                  <a:cs typeface="Arial" panose="020B0604020202020204" pitchFamily="34" charset="0"/>
                </a:rPr>
                <a:t>Mark Your Calendars</a:t>
              </a:r>
            </a:p>
          </p:txBody>
        </p:sp>
        <p:sp>
          <p:nvSpPr>
            <p:cNvPr id="4" name="TextBox 3">
              <a:extLst>
                <a:ext uri="{FF2B5EF4-FFF2-40B4-BE49-F238E27FC236}">
                  <a16:creationId xmlns:a16="http://schemas.microsoft.com/office/drawing/2014/main" id="{35925264-227C-46E1-A15C-83A589998E46}"/>
                </a:ext>
              </a:extLst>
            </p:cNvPr>
            <p:cNvSpPr txBox="1"/>
            <p:nvPr/>
          </p:nvSpPr>
          <p:spPr>
            <a:xfrm>
              <a:off x="838200" y="566859"/>
              <a:ext cx="479382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OSAC </a:t>
              </a:r>
              <a:r>
                <a:rPr kumimoji="0" lang="en-US" sz="4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Scholarship Timeline</a:t>
              </a:r>
              <a:endParaRPr kumimoji="0" lang="en-US" sz="5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pSp>
      <p:sp>
        <p:nvSpPr>
          <p:cNvPr id="88" name="TextBox 87">
            <a:extLst>
              <a:ext uri="{FF2B5EF4-FFF2-40B4-BE49-F238E27FC236}">
                <a16:creationId xmlns:a16="http://schemas.microsoft.com/office/drawing/2014/main" id="{FE571EAC-E4D4-4078-9969-C438B826AB09}"/>
              </a:ext>
            </a:extLst>
          </p:cNvPr>
          <p:cNvSpPr txBox="1"/>
          <p:nvPr/>
        </p:nvSpPr>
        <p:spPr>
          <a:xfrm>
            <a:off x="1600200" y="2761488"/>
            <a:ext cx="403250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33797E"/>
                </a:solidFill>
                <a:effectLst/>
                <a:uLnTx/>
                <a:uFillTx/>
                <a:latin typeface="Calibri" panose="020F0502020204030204"/>
                <a:ea typeface="+mn-ea"/>
                <a:cs typeface="+mn-cs"/>
              </a:rPr>
              <a:t>OSAC Scholarship Opens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Students can start the OSAC scholarship application</a:t>
            </a:r>
          </a:p>
        </p:txBody>
      </p:sp>
      <p:grpSp>
        <p:nvGrpSpPr>
          <p:cNvPr id="107" name="Group 106">
            <a:extLst>
              <a:ext uri="{FF2B5EF4-FFF2-40B4-BE49-F238E27FC236}">
                <a16:creationId xmlns:a16="http://schemas.microsoft.com/office/drawing/2014/main" id="{6783C1CD-5C46-4397-A135-F06ADB77641A}"/>
              </a:ext>
            </a:extLst>
          </p:cNvPr>
          <p:cNvGrpSpPr/>
          <p:nvPr/>
        </p:nvGrpSpPr>
        <p:grpSpPr>
          <a:xfrm>
            <a:off x="1643482" y="1778549"/>
            <a:ext cx="4032504" cy="3302516"/>
            <a:chOff x="1684421" y="1121330"/>
            <a:chExt cx="4032504" cy="3302516"/>
          </a:xfrm>
        </p:grpSpPr>
        <p:sp>
          <p:nvSpPr>
            <p:cNvPr id="104" name="Rectangle: Rounded Corners 103">
              <a:extLst>
                <a:ext uri="{FF2B5EF4-FFF2-40B4-BE49-F238E27FC236}">
                  <a16:creationId xmlns:a16="http://schemas.microsoft.com/office/drawing/2014/main" id="{3345BD7A-145E-4322-AF47-C154F6E7703C}"/>
                </a:ext>
              </a:extLst>
            </p:cNvPr>
            <p:cNvSpPr/>
            <p:nvPr/>
          </p:nvSpPr>
          <p:spPr>
            <a:xfrm>
              <a:off x="1684421" y="3509446"/>
              <a:ext cx="4032504" cy="914400"/>
            </a:xfrm>
            <a:prstGeom prst="roundRect">
              <a:avLst/>
            </a:prstGeom>
            <a:solidFill>
              <a:srgbClr val="196659"/>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E1B3D977-7E0E-4466-95CA-907817D797D8}"/>
                </a:ext>
              </a:extLst>
            </p:cNvPr>
            <p:cNvSpPr txBox="1"/>
            <p:nvPr/>
          </p:nvSpPr>
          <p:spPr>
            <a:xfrm>
              <a:off x="3060593" y="3656766"/>
              <a:ext cx="265633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4BA68"/>
                  </a:solidFill>
                  <a:effectLst/>
                  <a:uLnTx/>
                  <a:uFillTx/>
                  <a:latin typeface="Calibri" panose="020F0502020204030204"/>
                  <a:ea typeface="+mn-ea"/>
                  <a:cs typeface="+mn-cs"/>
                </a:rPr>
                <a:t>Dec </a:t>
              </a:r>
            </a:p>
          </p:txBody>
        </p:sp>
        <p:pic>
          <p:nvPicPr>
            <p:cNvPr id="89" name="Picture 9">
              <a:extLst>
                <a:ext uri="{FF2B5EF4-FFF2-40B4-BE49-F238E27FC236}">
                  <a16:creationId xmlns:a16="http://schemas.microsoft.com/office/drawing/2014/main" id="{4D7B6DAB-34BA-47C9-B502-A711C59EDF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03239" y="1121330"/>
              <a:ext cx="845687" cy="731520"/>
            </a:xfrm>
            <a:prstGeom prst="rect">
              <a:avLst/>
            </a:prstGeom>
          </p:spPr>
        </p:pic>
      </p:grpSp>
      <p:sp>
        <p:nvSpPr>
          <p:cNvPr id="90" name="TextBox 89">
            <a:extLst>
              <a:ext uri="{FF2B5EF4-FFF2-40B4-BE49-F238E27FC236}">
                <a16:creationId xmlns:a16="http://schemas.microsoft.com/office/drawing/2014/main" id="{D22B02FA-0A12-4D5D-A936-BD0FD879762F}"/>
              </a:ext>
            </a:extLst>
          </p:cNvPr>
          <p:cNvSpPr txBox="1"/>
          <p:nvPr/>
        </p:nvSpPr>
        <p:spPr>
          <a:xfrm>
            <a:off x="6666084" y="2761488"/>
            <a:ext cx="403399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44546A"/>
                </a:solidFill>
                <a:effectLst/>
                <a:uLnTx/>
                <a:uFillTx/>
                <a:latin typeface="Calibri" panose="020F0502020204030204"/>
                <a:ea typeface="+mn-ea"/>
                <a:cs typeface="+mn-cs"/>
              </a:rPr>
              <a:t>Early Bird Deadline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Submit application by February 18</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you could be</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eligible to win a $1,000 scholarship</a:t>
            </a:r>
          </a:p>
        </p:txBody>
      </p:sp>
      <p:grpSp>
        <p:nvGrpSpPr>
          <p:cNvPr id="110" name="Group 109">
            <a:extLst>
              <a:ext uri="{FF2B5EF4-FFF2-40B4-BE49-F238E27FC236}">
                <a16:creationId xmlns:a16="http://schemas.microsoft.com/office/drawing/2014/main" id="{85A42D1D-8CD9-4509-8B11-46FFF9B9658B}"/>
              </a:ext>
            </a:extLst>
          </p:cNvPr>
          <p:cNvGrpSpPr/>
          <p:nvPr/>
        </p:nvGrpSpPr>
        <p:grpSpPr>
          <a:xfrm>
            <a:off x="6666084" y="1677239"/>
            <a:ext cx="4033998" cy="914400"/>
            <a:chOff x="4345471" y="1866505"/>
            <a:chExt cx="4033998" cy="914400"/>
          </a:xfrm>
        </p:grpSpPr>
        <p:sp>
          <p:nvSpPr>
            <p:cNvPr id="108" name="Rectangle: Rounded Corners 107">
              <a:extLst>
                <a:ext uri="{FF2B5EF4-FFF2-40B4-BE49-F238E27FC236}">
                  <a16:creationId xmlns:a16="http://schemas.microsoft.com/office/drawing/2014/main" id="{9B775C35-7BE1-45C8-8DEA-2DAC38BAFEF5}"/>
                </a:ext>
              </a:extLst>
            </p:cNvPr>
            <p:cNvSpPr/>
            <p:nvPr/>
          </p:nvSpPr>
          <p:spPr>
            <a:xfrm>
              <a:off x="4345471" y="1866505"/>
              <a:ext cx="4033997" cy="914400"/>
            </a:xfrm>
            <a:prstGeom prst="roundRect">
              <a:avLst/>
            </a:prstGeom>
            <a:solidFill>
              <a:srgbClr val="245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5" name="Picture 10">
              <a:extLst>
                <a:ext uri="{FF2B5EF4-FFF2-40B4-BE49-F238E27FC236}">
                  <a16:creationId xmlns:a16="http://schemas.microsoft.com/office/drawing/2014/main" id="{AA4EB95F-C1D6-46EE-8877-D1FBD58365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662314" y="1967815"/>
              <a:ext cx="836022" cy="731520"/>
            </a:xfrm>
            <a:prstGeom prst="rect">
              <a:avLst/>
            </a:prstGeom>
          </p:spPr>
        </p:pic>
        <p:sp>
          <p:nvSpPr>
            <p:cNvPr id="91" name="TextBox 90">
              <a:extLst>
                <a:ext uri="{FF2B5EF4-FFF2-40B4-BE49-F238E27FC236}">
                  <a16:creationId xmlns:a16="http://schemas.microsoft.com/office/drawing/2014/main" id="{AFBA984D-AB43-4218-918C-24B405EABEDD}"/>
                </a:ext>
              </a:extLst>
            </p:cNvPr>
            <p:cNvSpPr txBox="1"/>
            <p:nvPr/>
          </p:nvSpPr>
          <p:spPr>
            <a:xfrm>
              <a:off x="5566087" y="2071965"/>
              <a:ext cx="28133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4BA68"/>
                  </a:solidFill>
                  <a:effectLst/>
                  <a:uLnTx/>
                  <a:uFillTx/>
                  <a:latin typeface="Calibri" panose="020F0502020204030204"/>
                  <a:ea typeface="+mn-ea"/>
                  <a:cs typeface="+mn-cs"/>
                </a:rPr>
                <a:t>Feb 18</a:t>
              </a:r>
            </a:p>
          </p:txBody>
        </p:sp>
      </p:grpSp>
      <p:grpSp>
        <p:nvGrpSpPr>
          <p:cNvPr id="114" name="Group 113">
            <a:extLst>
              <a:ext uri="{FF2B5EF4-FFF2-40B4-BE49-F238E27FC236}">
                <a16:creationId xmlns:a16="http://schemas.microsoft.com/office/drawing/2014/main" id="{D0FC2EFD-A916-4E86-8F1D-F889D669690E}"/>
              </a:ext>
            </a:extLst>
          </p:cNvPr>
          <p:cNvGrpSpPr/>
          <p:nvPr/>
        </p:nvGrpSpPr>
        <p:grpSpPr>
          <a:xfrm>
            <a:off x="6646954" y="4169664"/>
            <a:ext cx="4382914" cy="2076367"/>
            <a:chOff x="6646954" y="4125769"/>
            <a:chExt cx="4382914" cy="2076367"/>
          </a:xfrm>
        </p:grpSpPr>
        <p:sp>
          <p:nvSpPr>
            <p:cNvPr id="92" name="TextBox 91">
              <a:extLst>
                <a:ext uri="{FF2B5EF4-FFF2-40B4-BE49-F238E27FC236}">
                  <a16:creationId xmlns:a16="http://schemas.microsoft.com/office/drawing/2014/main" id="{B03C249C-4D4E-462D-9762-2E0BB490E7EA}"/>
                </a:ext>
              </a:extLst>
            </p:cNvPr>
            <p:cNvSpPr txBox="1"/>
            <p:nvPr/>
          </p:nvSpPr>
          <p:spPr>
            <a:xfrm>
              <a:off x="6646954" y="5186473"/>
              <a:ext cx="438291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44546A"/>
                  </a:solidFill>
                  <a:effectLst/>
                  <a:uLnTx/>
                  <a:uFillTx/>
                  <a:latin typeface="Calibri" panose="020F0502020204030204"/>
                  <a:ea typeface="+mn-ea"/>
                  <a:cs typeface="+mn-cs"/>
                </a:rPr>
                <a:t>Final Deadline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Application and all required documents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Submitted by March 3</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112" name="Group 111">
              <a:extLst>
                <a:ext uri="{FF2B5EF4-FFF2-40B4-BE49-F238E27FC236}">
                  <a16:creationId xmlns:a16="http://schemas.microsoft.com/office/drawing/2014/main" id="{181D4DEE-8175-46E4-9FA7-86955D9151C8}"/>
                </a:ext>
              </a:extLst>
            </p:cNvPr>
            <p:cNvGrpSpPr/>
            <p:nvPr/>
          </p:nvGrpSpPr>
          <p:grpSpPr>
            <a:xfrm>
              <a:off x="6705595" y="4125769"/>
              <a:ext cx="3994486" cy="914400"/>
              <a:chOff x="6096000" y="3322595"/>
              <a:chExt cx="3994486" cy="914400"/>
            </a:xfrm>
          </p:grpSpPr>
          <p:grpSp>
            <p:nvGrpSpPr>
              <p:cNvPr id="111" name="Group 110">
                <a:extLst>
                  <a:ext uri="{FF2B5EF4-FFF2-40B4-BE49-F238E27FC236}">
                    <a16:creationId xmlns:a16="http://schemas.microsoft.com/office/drawing/2014/main" id="{2E66512A-F6DB-4F09-BFBA-2896C5B5CD47}"/>
                  </a:ext>
                </a:extLst>
              </p:cNvPr>
              <p:cNvGrpSpPr/>
              <p:nvPr/>
            </p:nvGrpSpPr>
            <p:grpSpPr>
              <a:xfrm>
                <a:off x="6096000" y="3322595"/>
                <a:ext cx="3994486" cy="914400"/>
                <a:chOff x="6096000" y="3322595"/>
                <a:chExt cx="3994486" cy="914400"/>
              </a:xfrm>
            </p:grpSpPr>
            <p:sp>
              <p:nvSpPr>
                <p:cNvPr id="109" name="Rectangle: Rounded Corners 108">
                  <a:extLst>
                    <a:ext uri="{FF2B5EF4-FFF2-40B4-BE49-F238E27FC236}">
                      <a16:creationId xmlns:a16="http://schemas.microsoft.com/office/drawing/2014/main" id="{02B1AA0B-4B45-4CBC-86CB-745755FC275E}"/>
                    </a:ext>
                  </a:extLst>
                </p:cNvPr>
                <p:cNvSpPr/>
                <p:nvPr/>
              </p:nvSpPr>
              <p:spPr>
                <a:xfrm>
                  <a:off x="6096000" y="3322595"/>
                  <a:ext cx="3994486" cy="914400"/>
                </a:xfrm>
                <a:prstGeom prst="roundRect">
                  <a:avLst/>
                </a:prstGeom>
                <a:solidFill>
                  <a:srgbClr val="294A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6" name="Picture 11">
                  <a:extLst>
                    <a:ext uri="{FF2B5EF4-FFF2-40B4-BE49-F238E27FC236}">
                      <a16:creationId xmlns:a16="http://schemas.microsoft.com/office/drawing/2014/main" id="{6643E3DF-96EF-445A-8E5E-7B03A70969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373332" y="3414549"/>
                  <a:ext cx="579730" cy="731520"/>
                </a:xfrm>
                <a:prstGeom prst="rect">
                  <a:avLst/>
                </a:prstGeom>
              </p:spPr>
            </p:pic>
          </p:grpSp>
          <p:sp>
            <p:nvSpPr>
              <p:cNvPr id="97" name="TextBox 96">
                <a:extLst>
                  <a:ext uri="{FF2B5EF4-FFF2-40B4-BE49-F238E27FC236}">
                    <a16:creationId xmlns:a16="http://schemas.microsoft.com/office/drawing/2014/main" id="{00561008-F12C-4EC5-B8E0-AF8F2CE96342}"/>
                  </a:ext>
                </a:extLst>
              </p:cNvPr>
              <p:cNvSpPr txBox="1"/>
              <p:nvPr/>
            </p:nvSpPr>
            <p:spPr>
              <a:xfrm>
                <a:off x="7277104" y="3468899"/>
                <a:ext cx="28133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4BA68"/>
                    </a:solidFill>
                    <a:effectLst/>
                    <a:uLnTx/>
                    <a:uFillTx/>
                    <a:latin typeface="Calibri" panose="020F0502020204030204"/>
                    <a:ea typeface="+mn-ea"/>
                    <a:cs typeface="+mn-cs"/>
                  </a:rPr>
                  <a:t>March 3</a:t>
                </a:r>
              </a:p>
            </p:txBody>
          </p:sp>
        </p:grpSp>
      </p:grpSp>
      <p:sp>
        <p:nvSpPr>
          <p:cNvPr id="100" name="TextBox 99">
            <a:extLst>
              <a:ext uri="{FF2B5EF4-FFF2-40B4-BE49-F238E27FC236}">
                <a16:creationId xmlns:a16="http://schemas.microsoft.com/office/drawing/2014/main" id="{4D05391C-AE6C-4E16-A5CD-CB07350648B6}"/>
              </a:ext>
            </a:extLst>
          </p:cNvPr>
          <p:cNvSpPr txBox="1"/>
          <p:nvPr/>
        </p:nvSpPr>
        <p:spPr>
          <a:xfrm>
            <a:off x="1600200" y="5228385"/>
            <a:ext cx="401163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33797E"/>
                </a:solidFill>
                <a:effectLst/>
                <a:uLnTx/>
                <a:uFillTx/>
                <a:latin typeface="Calibri" panose="020F0502020204030204"/>
                <a:ea typeface="+mn-ea"/>
                <a:cs typeface="+mn-cs"/>
              </a:rPr>
              <a:t>FAFSA/ORSAA Opens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Students and families can start the FAFSA or ORSAA</a:t>
            </a:r>
          </a:p>
        </p:txBody>
      </p:sp>
      <p:grpSp>
        <p:nvGrpSpPr>
          <p:cNvPr id="106" name="Group 105">
            <a:extLst>
              <a:ext uri="{FF2B5EF4-FFF2-40B4-BE49-F238E27FC236}">
                <a16:creationId xmlns:a16="http://schemas.microsoft.com/office/drawing/2014/main" id="{1E296C88-E2EC-44AE-94A7-796127372D3F}"/>
              </a:ext>
            </a:extLst>
          </p:cNvPr>
          <p:cNvGrpSpPr/>
          <p:nvPr/>
        </p:nvGrpSpPr>
        <p:grpSpPr>
          <a:xfrm>
            <a:off x="1643482" y="1677267"/>
            <a:ext cx="4032504" cy="914400"/>
            <a:chOff x="1684420" y="1840832"/>
            <a:chExt cx="4032504" cy="914400"/>
          </a:xfrm>
        </p:grpSpPr>
        <p:sp>
          <p:nvSpPr>
            <p:cNvPr id="103" name="Rectangle: Rounded Corners 102">
              <a:extLst>
                <a:ext uri="{FF2B5EF4-FFF2-40B4-BE49-F238E27FC236}">
                  <a16:creationId xmlns:a16="http://schemas.microsoft.com/office/drawing/2014/main" id="{3804471B-C2D1-4EB8-9582-137CC60342C7}"/>
                </a:ext>
              </a:extLst>
            </p:cNvPr>
            <p:cNvSpPr/>
            <p:nvPr/>
          </p:nvSpPr>
          <p:spPr>
            <a:xfrm>
              <a:off x="1684420" y="1840832"/>
              <a:ext cx="4032504" cy="914400"/>
            </a:xfrm>
            <a:prstGeom prst="roundRect">
              <a:avLst/>
            </a:prstGeom>
            <a:solidFill>
              <a:srgbClr val="0E79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TextBox 85">
              <a:extLst>
                <a:ext uri="{FF2B5EF4-FFF2-40B4-BE49-F238E27FC236}">
                  <a16:creationId xmlns:a16="http://schemas.microsoft.com/office/drawing/2014/main" id="{DF2494A4-7516-4EF2-ABE7-4D5A848BB7E4}"/>
                </a:ext>
              </a:extLst>
            </p:cNvPr>
            <p:cNvSpPr txBox="1"/>
            <p:nvPr/>
          </p:nvSpPr>
          <p:spPr>
            <a:xfrm>
              <a:off x="2751721" y="2006678"/>
              <a:ext cx="27726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4BA68"/>
                  </a:solidFill>
                  <a:effectLst/>
                  <a:uLnTx/>
                  <a:uFillTx/>
                  <a:latin typeface="Calibri" panose="020F0502020204030204"/>
                  <a:ea typeface="+mn-ea"/>
                  <a:cs typeface="+mn-cs"/>
                </a:rPr>
                <a:t>Nov 1</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6" name="Graphic 5" descr="Daily calendar with solid fill">
            <a:extLst>
              <a:ext uri="{FF2B5EF4-FFF2-40B4-BE49-F238E27FC236}">
                <a16:creationId xmlns:a16="http://schemas.microsoft.com/office/drawing/2014/main" id="{1DCCE9B6-BADD-224B-AE06-2FAC5A4F02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796382" y="4133088"/>
            <a:ext cx="914400" cy="914400"/>
          </a:xfrm>
          <a:prstGeom prst="rect">
            <a:avLst/>
          </a:prstGeom>
        </p:spPr>
      </p:pic>
      <p:pic>
        <p:nvPicPr>
          <p:cNvPr id="8" name="Graphic 7" descr="Maple Leaf outline">
            <a:extLst>
              <a:ext uri="{FF2B5EF4-FFF2-40B4-BE49-F238E27FC236}">
                <a16:creationId xmlns:a16="http://schemas.microsoft.com/office/drawing/2014/main" id="{C91DD3AF-380F-0388-487F-2BAEF9B45A0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01368" y="1645920"/>
            <a:ext cx="914400" cy="914400"/>
          </a:xfrm>
          <a:prstGeom prst="rect">
            <a:avLst/>
          </a:prstGeom>
        </p:spPr>
      </p:pic>
    </p:spTree>
    <p:extLst>
      <p:ext uri="{BB962C8B-B14F-4D97-AF65-F5344CB8AC3E}">
        <p14:creationId xmlns:p14="http://schemas.microsoft.com/office/powerpoint/2010/main" val="3806703892"/>
      </p:ext>
    </p:extLst>
  </p:cSld>
  <p:clrMapOvr>
    <a:masterClrMapping/>
  </p:clrMapOvr>
</p:sld>
</file>

<file path=ppt/theme/theme1.xml><?xml version="1.0" encoding="utf-8"?>
<a:theme xmlns:a="http://schemas.openxmlformats.org/drawingml/2006/main" name="Office Theme">
  <a:themeElements>
    <a:clrScheme name="Finding Funds">
      <a:dk1>
        <a:sysClr val="windowText" lastClr="000000"/>
      </a:dk1>
      <a:lt1>
        <a:sysClr val="window" lastClr="FFFFFF"/>
      </a:lt1>
      <a:dk2>
        <a:srgbClr val="44546A"/>
      </a:dk2>
      <a:lt2>
        <a:srgbClr val="E7E6E6"/>
      </a:lt2>
      <a:accent1>
        <a:srgbClr val="6E9E75"/>
      </a:accent1>
      <a:accent2>
        <a:srgbClr val="C0E1DF"/>
      </a:accent2>
      <a:accent3>
        <a:srgbClr val="1A476E"/>
      </a:accent3>
      <a:accent4>
        <a:srgbClr val="F7DB69"/>
      </a:accent4>
      <a:accent5>
        <a:srgbClr val="E57200"/>
      </a:accent5>
      <a:accent6>
        <a:srgbClr val="8B0C2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ptions Beyond High School">
      <a:dk1>
        <a:sysClr val="windowText" lastClr="000000"/>
      </a:dk1>
      <a:lt1>
        <a:sysClr val="window" lastClr="FFFFFF"/>
      </a:lt1>
      <a:dk2>
        <a:srgbClr val="44546A"/>
      </a:dk2>
      <a:lt2>
        <a:srgbClr val="E7E6E6"/>
      </a:lt2>
      <a:accent1>
        <a:srgbClr val="6E9E75"/>
      </a:accent1>
      <a:accent2>
        <a:srgbClr val="00416A"/>
      </a:accent2>
      <a:accent3>
        <a:srgbClr val="33797E"/>
      </a:accent3>
      <a:accent4>
        <a:srgbClr val="A4BA68"/>
      </a:accent4>
      <a:accent5>
        <a:srgbClr val="E57200"/>
      </a:accent5>
      <a:accent6>
        <a:srgbClr val="E7E6E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Scholarships">
      <a:dk1>
        <a:sysClr val="windowText" lastClr="000000"/>
      </a:dk1>
      <a:lt1>
        <a:sysClr val="window" lastClr="FFFFFF"/>
      </a:lt1>
      <a:dk2>
        <a:srgbClr val="44546A"/>
      </a:dk2>
      <a:lt2>
        <a:srgbClr val="E7E6E6"/>
      </a:lt2>
      <a:accent1>
        <a:srgbClr val="C0E1DF"/>
      </a:accent1>
      <a:accent2>
        <a:srgbClr val="0E7973"/>
      </a:accent2>
      <a:accent3>
        <a:srgbClr val="1A476E"/>
      </a:accent3>
      <a:accent4>
        <a:srgbClr val="E57200"/>
      </a:accent4>
      <a:accent5>
        <a:srgbClr val="3F25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4594</TotalTime>
  <Words>3823</Words>
  <Application>Microsoft Office PowerPoint</Application>
  <PresentationFormat>Widescreen</PresentationFormat>
  <Paragraphs>360</Paragraphs>
  <Slides>16</Slides>
  <Notes>15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Arial</vt:lpstr>
      <vt:lpstr>Arial Black</vt:lpstr>
      <vt:lpstr>Calibri</vt:lpstr>
      <vt:lpstr>Calibri Light</vt:lpstr>
      <vt:lpstr>Courier New</vt:lpstr>
      <vt:lpstr>Franklin Gothic Heavy</vt:lpstr>
      <vt:lpstr>Georgia</vt:lpstr>
      <vt:lpstr>Open Sans</vt:lpstr>
      <vt:lpstr>Symbol</vt:lpstr>
      <vt:lpstr>Tahoma</vt:lpstr>
      <vt:lpstr>Trebuchet MS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REESER Kurt *HECC</dc:creator>
  <cp:lastModifiedBy>REESER Kurt * HECC</cp:lastModifiedBy>
  <cp:revision>95</cp:revision>
  <cp:lastPrinted>2022-07-12T14:40:52Z</cp:lastPrinted>
  <dcterms:created xsi:type="dcterms:W3CDTF">2022-06-28T15:34:57Z</dcterms:created>
  <dcterms:modified xsi:type="dcterms:W3CDTF">2024-10-11T16:36:42Z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b73270-2993-4076-be47-9c78f42a1e84_Enabled">
    <vt:lpwstr>true</vt:lpwstr>
  </property>
  <property fmtid="{D5CDD505-2E9C-101B-9397-08002B2CF9AE}" pid="3" name="MSIP_Label_09b73270-2993-4076-be47-9c78f42a1e84_SetDate">
    <vt:lpwstr>2024-10-10T14:08:45Z</vt:lpwstr>
  </property>
  <property fmtid="{D5CDD505-2E9C-101B-9397-08002B2CF9AE}" pid="4" name="MSIP_Label_09b73270-2993-4076-be47-9c78f42a1e84_Method">
    <vt:lpwstr>Privileged</vt:lpwstr>
  </property>
  <property fmtid="{D5CDD505-2E9C-101B-9397-08002B2CF9AE}" pid="5" name="MSIP_Label_09b73270-2993-4076-be47-9c78f42a1e84_Name">
    <vt:lpwstr>Level 1 - Published (Items)</vt:lpwstr>
  </property>
  <property fmtid="{D5CDD505-2E9C-101B-9397-08002B2CF9AE}" pid="6" name="MSIP_Label_09b73270-2993-4076-be47-9c78f42a1e84_SiteId">
    <vt:lpwstr>aa3f6932-fa7c-47b4-a0ce-a598cad161cf</vt:lpwstr>
  </property>
  <property fmtid="{D5CDD505-2E9C-101B-9397-08002B2CF9AE}" pid="7" name="MSIP_Label_09b73270-2993-4076-be47-9c78f42a1e84_ActionId">
    <vt:lpwstr>2e23f5ac-49a1-4ba8-acad-9e4242bee63b</vt:lpwstr>
  </property>
  <property fmtid="{D5CDD505-2E9C-101B-9397-08002B2CF9AE}" pid="8" name="MSIP_Label_09b73270-2993-4076-be47-9c78f42a1e84_ContentBits">
    <vt:lpwstr>0</vt:lpwstr>
  </property>
</Properties>
</file>